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50"/>
  </p:notesMasterIdLst>
  <p:sldIdLst>
    <p:sldId id="256" r:id="rId2"/>
    <p:sldId id="259" r:id="rId3"/>
    <p:sldId id="257" r:id="rId4"/>
    <p:sldId id="297" r:id="rId5"/>
    <p:sldId id="258" r:id="rId6"/>
    <p:sldId id="300" r:id="rId7"/>
    <p:sldId id="303" r:id="rId8"/>
    <p:sldId id="301" r:id="rId9"/>
    <p:sldId id="325" r:id="rId10"/>
    <p:sldId id="262" r:id="rId11"/>
    <p:sldId id="302" r:id="rId12"/>
    <p:sldId id="299" r:id="rId13"/>
    <p:sldId id="343" r:id="rId14"/>
    <p:sldId id="367" r:id="rId15"/>
    <p:sldId id="261" r:id="rId16"/>
    <p:sldId id="326" r:id="rId17"/>
    <p:sldId id="306" r:id="rId18"/>
    <p:sldId id="327" r:id="rId19"/>
    <p:sldId id="328" r:id="rId20"/>
    <p:sldId id="329" r:id="rId21"/>
    <p:sldId id="333" r:id="rId22"/>
    <p:sldId id="334" r:id="rId23"/>
    <p:sldId id="335" r:id="rId24"/>
    <p:sldId id="336" r:id="rId25"/>
    <p:sldId id="338" r:id="rId26"/>
    <p:sldId id="337" r:id="rId27"/>
    <p:sldId id="314" r:id="rId28"/>
    <p:sldId id="315" r:id="rId29"/>
    <p:sldId id="316" r:id="rId30"/>
    <p:sldId id="348" r:id="rId31"/>
    <p:sldId id="339" r:id="rId32"/>
    <p:sldId id="345" r:id="rId33"/>
    <p:sldId id="361" r:id="rId34"/>
    <p:sldId id="362" r:id="rId35"/>
    <p:sldId id="363" r:id="rId36"/>
    <p:sldId id="347" r:id="rId37"/>
    <p:sldId id="364" r:id="rId38"/>
    <p:sldId id="365" r:id="rId39"/>
    <p:sldId id="341" r:id="rId40"/>
    <p:sldId id="342" r:id="rId41"/>
    <p:sldId id="322" r:id="rId42"/>
    <p:sldId id="323" r:id="rId43"/>
    <p:sldId id="318" r:id="rId44"/>
    <p:sldId id="308" r:id="rId45"/>
    <p:sldId id="324" r:id="rId46"/>
    <p:sldId id="349" r:id="rId47"/>
    <p:sldId id="350" r:id="rId48"/>
    <p:sldId id="351" r:id="rId49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Wingdings 3" panose="05040102010807070707" pitchFamily="18" charset="2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Nunito Sans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1C09DD-20E4-490C-86EA-0C1ED17FF51C}">
  <a:tblStyle styleId="{A21C09DD-20E4-490C-86EA-0C1ED17FF5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D1209B-7584-4760-B7E1-FD3E8B4AD2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41939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185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726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254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98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36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032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697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59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78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047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4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612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963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69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950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922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991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216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13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183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374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3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0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530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249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43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99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1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3"/>
          <p:cNvSpPr/>
          <p:nvPr/>
        </p:nvSpPr>
        <p:spPr>
          <a:xfrm>
            <a:off x="2585479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1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1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1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Google Shape;23;p4"/>
          <p:cNvSpPr/>
          <p:nvPr/>
        </p:nvSpPr>
        <p:spPr>
          <a:xfrm flipH="1">
            <a:off x="4455301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6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377" lvl="1" indent="-317492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566" lvl="2" indent="-317492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754" lvl="3" indent="-317492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5943" lvl="4" indent="-317492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131" lvl="5" indent="-317492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320" lvl="6" indent="-317492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509" lvl="7" indent="-317492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697" lvl="8" indent="-317492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4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 algn="ctr" rtl="0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marL="914377" lvl="1" indent="-38099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marL="1371566" lvl="2" indent="-38099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marL="1828754" lvl="3" indent="-38099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marL="2285943" lvl="4" indent="-38099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marL="2743131" lvl="5" indent="-38099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marL="3200320" lvl="6" indent="-38099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marL="3657509" lvl="7" indent="-38099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marL="4114697" lvl="8" indent="-38099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1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377" lvl="1" indent="-317492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131" lvl="5" indent="-317492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34451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377" lvl="1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566" lvl="2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754" lvl="3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5943" lvl="4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131" lvl="5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320" lvl="6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509" lvl="7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697" lvl="8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1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377" lvl="1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566" lvl="2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754" lvl="3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5943" lvl="4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131" lvl="5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320" lvl="6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509" lvl="7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697" lvl="8" indent="-33019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298443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377" lvl="1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566" lvl="2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754" lvl="3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5943" lvl="4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131" lvl="5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320" lvl="6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509" lvl="7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697" lvl="8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298443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377" lvl="1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566" lvl="2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754" lvl="3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5943" lvl="4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131" lvl="5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320" lvl="6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509" lvl="7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697" lvl="8" indent="-29844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1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298443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377" lvl="1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566" lvl="2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754" lvl="3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5943" lvl="4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131" lvl="5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320" lvl="6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509" lvl="7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697" lvl="8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298443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377" lvl="1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566" lvl="2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754" lvl="3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5943" lvl="4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131" lvl="5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320" lvl="6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509" lvl="7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697" lvl="8" indent="-29844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 flip="none" rotWithShape="1">
          <a:gsLst>
            <a:gs pos="0">
              <a:schemeClr val="accent5">
                <a:lumMod val="75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1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06326" y="2387250"/>
            <a:ext cx="4316817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MICROCONTROLLERS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92" name="Google Shape;92;p15"/>
          <p:cNvGrpSpPr/>
          <p:nvPr/>
        </p:nvGrpSpPr>
        <p:grpSpPr>
          <a:xfrm>
            <a:off x="5124894" y="967563"/>
            <a:ext cx="3551274" cy="2604977"/>
            <a:chOff x="5292575" y="3681900"/>
            <a:chExt cx="420150" cy="373275"/>
          </a:xfrm>
          <a:solidFill>
            <a:schemeClr val="accent4"/>
          </a:solidFill>
        </p:grpSpPr>
        <p:sp>
          <p:nvSpPr>
            <p:cNvPr id="93" name="Google Shape;93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grp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grp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grp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grp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411357" y="1371687"/>
            <a:ext cx="31036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20XC32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MICRO CONTROLLERS                AND EMBEDDED SYSTEMS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00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>
              <a:solidFill>
                <a:srgbClr val="535371"/>
              </a:solidFill>
              <a:latin typeface="TICRED+Tahoma"/>
              <a:cs typeface="TICRED+Tahoma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27416" y="1679198"/>
            <a:ext cx="682204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CRED+Tahoma"/>
                <a:cs typeface="TICRED+Tahoma"/>
                <a:sym typeface="Nunito Sans"/>
              </a:rPr>
              <a:t>Very often the terms</a:t>
            </a:r>
            <a:r>
              <a:rPr lang="en-US" sz="2400" spc="10" dirty="0">
                <a:latin typeface="TICRED+Tahoma"/>
                <a:cs typeface="TICRED+Tahoma"/>
                <a:sym typeface="Nunito Sans"/>
              </a:rPr>
              <a:t> </a:t>
            </a:r>
            <a:r>
              <a:rPr lang="en-US" sz="2400" dirty="0" smtClean="0">
                <a:latin typeface="TICRED+Tahoma"/>
                <a:cs typeface="TICRED+Tahoma"/>
                <a:sym typeface="Nunito Sans"/>
              </a:rPr>
              <a:t>embedded processor                  </a:t>
            </a:r>
            <a:r>
              <a:rPr lang="en-US" sz="2400" dirty="0">
                <a:latin typeface="TICRED+Tahoma"/>
                <a:cs typeface="TICRED+Tahoma"/>
                <a:sym typeface="Nunito Sans"/>
              </a:rPr>
              <a:t>and microcontroller are used</a:t>
            </a:r>
            <a:br>
              <a:rPr lang="en-US" sz="2400" dirty="0">
                <a:latin typeface="TICRED+Tahoma"/>
                <a:cs typeface="TICRED+Tahoma"/>
                <a:sym typeface="Nunito Sans"/>
              </a:rPr>
            </a:br>
            <a:r>
              <a:rPr lang="en-US" sz="2400" dirty="0">
                <a:latin typeface="TICRED+Tahoma"/>
                <a:cs typeface="TICRED+Tahoma"/>
                <a:sym typeface="Nunito Sans"/>
              </a:rPr>
              <a:t>interchangeably</a:t>
            </a:r>
            <a:br>
              <a:rPr lang="en-US" sz="2400" dirty="0">
                <a:latin typeface="TICRED+Tahoma"/>
                <a:cs typeface="TICRED+Tahoma"/>
                <a:sym typeface="Nunito Sans"/>
              </a:rPr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6853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 smtClean="0"/>
              <a:t>PC </a:t>
            </a:r>
            <a:r>
              <a:rPr lang="en-US" dirty="0" err="1" smtClean="0"/>
              <a:t>Vs</a:t>
            </a:r>
            <a:r>
              <a:rPr lang="en-US" dirty="0" smtClean="0"/>
              <a:t> Embedded   systems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Choosing a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Microcontroller</a:t>
            </a: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8-bit microcontrollers</a:t>
            </a: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Intel’s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8051( year 1981)</a:t>
            </a: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r>
              <a:rPr lang="en-US" dirty="0" err="1">
                <a:solidFill>
                  <a:srgbClr val="000000"/>
                </a:solidFill>
                <a:latin typeface="TICRED+Tahoma"/>
                <a:cs typeface="TICRED+Tahoma"/>
              </a:rPr>
              <a:t>Zilog’s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 Z8</a:t>
            </a:r>
          </a:p>
          <a:p>
            <a:pPr marL="114300" eaLnBrk="1" hangingPunct="1">
              <a:lnSpc>
                <a:spcPts val="2896"/>
              </a:lnSpc>
              <a:spcBef>
                <a:spcPts val="631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Microchip Technology PIC</a:t>
            </a:r>
          </a:p>
          <a:p>
            <a:pPr marL="114300" eaLnBrk="1" hangingPunct="1">
              <a:lnSpc>
                <a:spcPts val="2896"/>
              </a:lnSpc>
              <a:spcBef>
                <a:spcPts val="631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Atmel AVR</a:t>
            </a:r>
          </a:p>
          <a:p>
            <a:pPr marL="114300" eaLnBrk="1" hangingPunct="1">
              <a:lnSpc>
                <a:spcPts val="2896"/>
              </a:lnSpc>
              <a:spcBef>
                <a:spcPts val="631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Texas Instruments MSP430 (16-bit)</a:t>
            </a:r>
            <a:endParaRPr lang="el-GR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  <a:t>Speed and amount of On Chip ROM differs but the instruction set is compatible</a:t>
            </a: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rgbClr val="FF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There are also 16-bit and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32-bit microcontrollers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made by various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chip makers</a:t>
            </a: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 smtClean="0">
              <a:solidFill>
                <a:srgbClr val="C0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94" y="3146323"/>
            <a:ext cx="5403268" cy="18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>
                <a:solidFill>
                  <a:srgbClr val="FF0000"/>
                </a:solidFill>
              </a:rPr>
              <a:t>8051 MICROCONTROLLERS</a:t>
            </a:r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4867173" y="668791"/>
            <a:ext cx="1660800" cy="1660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Programming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6865762" y="575499"/>
            <a:ext cx="1762580" cy="1660800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Flashing t</a:t>
            </a:r>
            <a:r>
              <a:rPr lang="en-US" sz="12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he</a:t>
            </a:r>
            <a:r>
              <a:rPr lang="en" sz="12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code into Microcontroller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2618541" y="575499"/>
            <a:ext cx="1918938" cy="1754091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 dirty="0" smtClean="0">
                <a:solidFill>
                  <a:srgbClr val="FF0000"/>
                </a:solidFill>
                <a:latin typeface="Nunito Sans"/>
                <a:ea typeface="Nunito Sans"/>
                <a:cs typeface="Nunito Sans"/>
                <a:sym typeface="Nunito Sans"/>
              </a:rPr>
              <a:t>MicroController architecture</a:t>
            </a:r>
            <a:endParaRPr sz="1600" b="1" dirty="0">
              <a:solidFill>
                <a:srgbClr val="FF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4473378" y="3856125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292953" y="3856125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5" name="Explosion 1 4"/>
          <p:cNvSpPr/>
          <p:nvPr/>
        </p:nvSpPr>
        <p:spPr>
          <a:xfrm>
            <a:off x="4191897" y="2509284"/>
            <a:ext cx="2647507" cy="2240567"/>
          </a:xfrm>
          <a:prstGeom prst="irregularSeal1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Create an Application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537478" y="1405900"/>
            <a:ext cx="390850" cy="9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474912" y="1405899"/>
            <a:ext cx="390850" cy="9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1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8051 family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97" y="719191"/>
            <a:ext cx="5772488" cy="33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2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-143838" y="647419"/>
            <a:ext cx="2671281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" b="1" dirty="0">
                <a:ln/>
                <a:solidFill>
                  <a:srgbClr val="FF0000"/>
                </a:solidFill>
              </a:rPr>
              <a:t>8051 µC</a:t>
            </a:r>
            <a:r>
              <a:rPr lang="en-US" b="1" dirty="0">
                <a:ln/>
                <a:solidFill>
                  <a:srgbClr val="FF0000"/>
                </a:solidFill>
              </a:rPr>
              <a:t/>
            </a:r>
            <a:br>
              <a:rPr lang="en-US" b="1" dirty="0">
                <a:ln/>
                <a:solidFill>
                  <a:srgbClr val="FF0000"/>
                </a:solidFill>
              </a:rPr>
            </a:br>
            <a:r>
              <a:rPr lang="en-US" b="1" dirty="0" smtClean="0">
                <a:ln/>
                <a:solidFill>
                  <a:srgbClr val="FF0000"/>
                </a:solidFill>
              </a:rPr>
              <a:t>Family</a:t>
            </a:r>
            <a: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7443" y="11974"/>
            <a:ext cx="6578042" cy="5207298"/>
          </a:xfrm>
        </p:spPr>
        <p:txBody>
          <a:bodyPr/>
          <a:lstStyle/>
          <a:p>
            <a:pPr marL="114300">
              <a:lnSpc>
                <a:spcPct val="150000"/>
              </a:lnSpc>
              <a:spcBef>
                <a:spcPts val="631"/>
              </a:spcBef>
            </a:pPr>
            <a:r>
              <a:rPr lang="en-US" dirty="0">
                <a:solidFill>
                  <a:schemeClr val="tx1"/>
                </a:solidFill>
              </a:rPr>
              <a:t> Microcontrollers are classified according to their </a:t>
            </a:r>
            <a:r>
              <a:rPr lang="en-US" dirty="0" smtClean="0">
                <a:solidFill>
                  <a:schemeClr val="tx1"/>
                </a:solidFill>
              </a:rPr>
              <a:t>word </a:t>
            </a:r>
            <a:r>
              <a:rPr lang="en-US" dirty="0">
                <a:solidFill>
                  <a:schemeClr val="tx1"/>
                </a:solidFill>
              </a:rPr>
              <a:t>length, it ranges from </a:t>
            </a:r>
            <a:r>
              <a:rPr lang="en-US" dirty="0">
                <a:solidFill>
                  <a:srgbClr val="FF0000"/>
                </a:solidFill>
              </a:rPr>
              <a:t>4 or 8 bits for small systems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16 bits for medium systems and 32 or 64 bits for high-speed </a:t>
            </a:r>
            <a:r>
              <a:rPr lang="en-US" dirty="0" smtClean="0">
                <a:solidFill>
                  <a:srgbClr val="FF0000"/>
                </a:solidFill>
              </a:rPr>
              <a:t> large </a:t>
            </a:r>
            <a:r>
              <a:rPr lang="en-US" dirty="0">
                <a:solidFill>
                  <a:srgbClr val="FF0000"/>
                </a:solidFill>
              </a:rPr>
              <a:t>systems.</a:t>
            </a:r>
          </a:p>
          <a:p>
            <a:pPr marL="114300">
              <a:lnSpc>
                <a:spcPct val="15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COP400 family from National, and TMS 1000 from Texas Instruments are </a:t>
            </a:r>
            <a:r>
              <a:rPr lang="en-US" dirty="0">
                <a:solidFill>
                  <a:srgbClr val="FF0000"/>
                </a:solidFill>
              </a:rPr>
              <a:t>4-bit microcontrollers. </a:t>
            </a:r>
            <a:endParaRPr lang="en-US" dirty="0" smtClean="0">
              <a:solidFill>
                <a:srgbClr val="FF0000"/>
              </a:solidFill>
            </a:endParaRPr>
          </a:p>
          <a:p>
            <a:pPr marL="114300">
              <a:lnSpc>
                <a:spcPct val="15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8048 </a:t>
            </a:r>
            <a:r>
              <a:rPr lang="en-US" dirty="0">
                <a:solidFill>
                  <a:schemeClr val="tx1"/>
                </a:solidFill>
              </a:rPr>
              <a:t>family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MCS 48), 8051 family (MCS 51) from Intel, COP 800 family from National, 6805, 6811 from Motorola, PIC16 from </a:t>
            </a:r>
            <a:r>
              <a:rPr lang="en-US" dirty="0" smtClean="0">
                <a:solidFill>
                  <a:schemeClr val="tx1"/>
                </a:solidFill>
              </a:rPr>
              <a:t>Microchip </a:t>
            </a:r>
            <a:r>
              <a:rPr lang="en-US" dirty="0">
                <a:solidFill>
                  <a:schemeClr val="tx1"/>
                </a:solidFill>
              </a:rPr>
              <a:t>are all </a:t>
            </a:r>
            <a:r>
              <a:rPr lang="en-US" dirty="0">
                <a:solidFill>
                  <a:srgbClr val="FF0000"/>
                </a:solidFill>
              </a:rPr>
              <a:t>8-bit microcontrollers. </a:t>
            </a:r>
            <a:endParaRPr lang="en-US" dirty="0" smtClean="0">
              <a:solidFill>
                <a:srgbClr val="FF0000"/>
              </a:solidFill>
            </a:endParaRPr>
          </a:p>
          <a:p>
            <a:pPr marL="114300">
              <a:lnSpc>
                <a:spcPct val="15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8051XA</a:t>
            </a:r>
            <a:r>
              <a:rPr lang="en-US" dirty="0">
                <a:solidFill>
                  <a:schemeClr val="tx1"/>
                </a:solidFill>
              </a:rPr>
              <a:t>, 8096 from Intel, 6812 from Motorola are </a:t>
            </a:r>
            <a:r>
              <a:rPr lang="en-US" dirty="0">
                <a:solidFill>
                  <a:srgbClr val="FF0000"/>
                </a:solidFill>
              </a:rPr>
              <a:t>16-bit microcontrollers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pPr marL="114300">
              <a:lnSpc>
                <a:spcPct val="15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Intel </a:t>
            </a:r>
            <a:r>
              <a:rPr lang="en-US" dirty="0">
                <a:solidFill>
                  <a:schemeClr val="tx1"/>
                </a:solidFill>
              </a:rPr>
              <a:t>251 family, 683XX, ARM 7, 9, 11 based microcontrollers are </a:t>
            </a:r>
            <a:r>
              <a:rPr lang="en-US" dirty="0">
                <a:solidFill>
                  <a:srgbClr val="FF0000"/>
                </a:solidFill>
              </a:rPr>
              <a:t>32-bit microcontrollers.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413051" y="823545"/>
            <a:ext cx="49866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8051 MICRO CONTROLLER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4287" y="373752"/>
            <a:ext cx="192753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" sz="5400" b="1" cap="none" spc="0" dirty="0" smtClean="0">
              <a:ln/>
              <a:solidFill>
                <a:schemeClr val="accent3"/>
              </a:solidFill>
              <a:effectLst/>
            </a:endParaRPr>
          </a:p>
          <a:p>
            <a:pPr algn="ctr"/>
            <a:r>
              <a:rPr lang="en" sz="5400" b="1" cap="none" spc="0" dirty="0" smtClean="0">
                <a:ln/>
                <a:solidFill>
                  <a:schemeClr val="accent3"/>
                </a:solidFill>
                <a:effectLst/>
              </a:rPr>
              <a:t>8051 µC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112985" y="1643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The 8051 is an 8-bit processor</a:t>
            </a: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058" t="10589" r="3490" b="3362"/>
          <a:stretch/>
        </p:blipFill>
        <p:spPr>
          <a:xfrm>
            <a:off x="2850775" y="680484"/>
            <a:ext cx="6155002" cy="4266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287" y="373752"/>
            <a:ext cx="192753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" sz="5400" b="1" cap="none" spc="0" dirty="0" smtClean="0">
              <a:ln/>
              <a:solidFill>
                <a:schemeClr val="accent3"/>
              </a:solidFill>
              <a:effectLst/>
            </a:endParaRPr>
          </a:p>
          <a:p>
            <a:pPr algn="ctr"/>
            <a:r>
              <a:rPr lang="en" sz="5400" b="1" cap="none" spc="0" dirty="0" smtClean="0">
                <a:ln/>
                <a:solidFill>
                  <a:srgbClr val="FF0000"/>
                </a:solidFill>
                <a:effectLst/>
              </a:rPr>
              <a:t>8051 µC</a:t>
            </a:r>
            <a:endParaRPr 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4641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23" y="26857"/>
            <a:ext cx="6499962" cy="513147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743200" y="2094614"/>
            <a:ext cx="1158949" cy="733646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54953"/>
            <a:ext cx="2527443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OVERVIEW OF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8051 FAMILY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Microcontroller8051</a:t>
            </a: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566028" y="1094486"/>
            <a:ext cx="1230257" cy="801286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119534" y="916279"/>
            <a:ext cx="1188431" cy="1212111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62038" y="1192558"/>
            <a:ext cx="1158949" cy="816904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43200" y="3086986"/>
            <a:ext cx="1158949" cy="733646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487331" y="3116870"/>
            <a:ext cx="1158949" cy="793897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505527" y="1133498"/>
            <a:ext cx="1158949" cy="875964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862037" y="3090530"/>
            <a:ext cx="1158949" cy="800986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96098" y="2391924"/>
            <a:ext cx="1018857" cy="27699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System Bus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6" idx="3"/>
          </p:cNvCxnSpPr>
          <p:nvPr/>
        </p:nvCxnSpPr>
        <p:spPr>
          <a:xfrm>
            <a:off x="6014955" y="2530424"/>
            <a:ext cx="13291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1"/>
          </p:cNvCxnSpPr>
          <p:nvPr/>
        </p:nvCxnSpPr>
        <p:spPr>
          <a:xfrm flipH="1">
            <a:off x="3936358" y="2530424"/>
            <a:ext cx="1059740" cy="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b="1" dirty="0">
                <a:ln/>
                <a:solidFill>
                  <a:srgbClr val="FF0000"/>
                </a:solidFill>
              </a:rPr>
              <a:t>8051 µC</a:t>
            </a:r>
            <a:r>
              <a:rPr lang="en-US" b="1" dirty="0">
                <a:ln/>
                <a:solidFill>
                  <a:srgbClr val="FF0000"/>
                </a:solidFill>
              </a:rPr>
              <a:t/>
            </a:r>
            <a:br>
              <a:rPr lang="en-US" b="1" dirty="0">
                <a:ln/>
                <a:solidFill>
                  <a:srgbClr val="FF0000"/>
                </a:solidFill>
              </a:rPr>
            </a:br>
            <a:r>
              <a:rPr lang="en-US" b="1" dirty="0" smtClean="0">
                <a:ln/>
                <a:solidFill>
                  <a:srgbClr val="FF0000"/>
                </a:solidFill>
              </a:rPr>
              <a:t>Family</a:t>
            </a:r>
            <a:br>
              <a:rPr lang="en-US" b="1" dirty="0" smtClean="0">
                <a:ln/>
                <a:solidFill>
                  <a:srgbClr val="FF0000"/>
                </a:solidFill>
              </a:rPr>
            </a:br>
            <a:r>
              <a:rPr lang="en-US" b="1" dirty="0">
                <a:ln/>
                <a:solidFill>
                  <a:srgbClr val="FF0000"/>
                </a:solidFill>
              </a:rPr>
              <a:t/>
            </a:r>
            <a:br>
              <a:rPr lang="en-US" b="1" dirty="0">
                <a:ln/>
                <a:solidFill>
                  <a:srgbClr val="FF0000"/>
                </a:solidFill>
              </a:rPr>
            </a:br>
            <a:r>
              <a:rPr lang="en-US" b="1" dirty="0" smtClean="0">
                <a:ln/>
                <a:solidFill>
                  <a:srgbClr val="FF0000"/>
                </a:solidFill>
              </a:rPr>
              <a:t/>
            </a:r>
            <a:br>
              <a:rPr lang="en-US" b="1" dirty="0" smtClean="0">
                <a:ln/>
                <a:solidFill>
                  <a:srgbClr val="FF0000"/>
                </a:solidFill>
              </a:rPr>
            </a:br>
            <a:r>
              <a:rPr lang="en-US" dirty="0"/>
              <a:t>CC2541 </a:t>
            </a:r>
            <a:r>
              <a:rPr lang="en" dirty="0"/>
              <a:t>µC</a:t>
            </a:r>
            <a:r>
              <a:rPr lang="en" b="1" dirty="0">
                <a:ln/>
                <a:solidFill>
                  <a:srgbClr val="FF0000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dirty="0"/>
              <a:t>Texas Instrument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3483037"/>
            <a:ext cx="5596200" cy="140746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Contains </a:t>
            </a:r>
            <a:r>
              <a:rPr lang="en-US" dirty="0">
                <a:solidFill>
                  <a:schemeClr val="tx1"/>
                </a:solidFill>
              </a:rPr>
              <a:t>advanced features like analogue comparator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op-amp, ADC and USB like facilities.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Even </a:t>
            </a:r>
            <a:r>
              <a:rPr lang="en-US" dirty="0">
                <a:solidFill>
                  <a:schemeClr val="tx1"/>
                </a:solidFill>
              </a:rPr>
              <a:t>more advanced features like AES and DES encryption system and RF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23" y="154112"/>
            <a:ext cx="5596199" cy="35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616503" y="1407560"/>
            <a:ext cx="4212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8051 </a:t>
            </a:r>
            <a:r>
              <a:rPr lang="en-US" sz="2800" b="1" dirty="0" smtClean="0">
                <a:solidFill>
                  <a:srgbClr val="C00000"/>
                </a:solidFill>
              </a:rPr>
              <a:t>Pin Diagram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287" y="373752"/>
            <a:ext cx="192753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" sz="5400" b="1" cap="none" spc="0" dirty="0" smtClean="0">
              <a:ln/>
              <a:solidFill>
                <a:schemeClr val="accent3"/>
              </a:solidFill>
              <a:effectLst/>
            </a:endParaRPr>
          </a:p>
          <a:p>
            <a:pPr algn="ctr"/>
            <a:r>
              <a:rPr lang="en" sz="5400" b="1" cap="none" spc="0" dirty="0" smtClean="0">
                <a:ln/>
                <a:solidFill>
                  <a:schemeClr val="accent3"/>
                </a:solidFill>
                <a:effectLst/>
              </a:rPr>
              <a:t>8051 µC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70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Microcontrollers and embedded   processors</a:t>
            </a:r>
          </a:p>
          <a:p>
            <a:r>
              <a:rPr lang="en-US" dirty="0" smtClean="0"/>
              <a:t> Overview </a:t>
            </a:r>
            <a:r>
              <a:rPr lang="en-US" dirty="0"/>
              <a:t>of the 8051 family</a:t>
            </a:r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646574" y="1016000"/>
            <a:ext cx="3574552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MICROCONTROLLERS</a:t>
            </a:r>
            <a:br>
              <a:rPr lang="en-US" b="1" dirty="0">
                <a:solidFill>
                  <a:srgbClr val="FF0000"/>
                </a:solidFill>
              </a:rPr>
            </a:b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6853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PIN DIAGRAM </a:t>
            </a: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40" y="154112"/>
            <a:ext cx="6575460" cy="49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8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6853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PIN DIAGRAM </a:t>
            </a: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91" y="11974"/>
            <a:ext cx="5683132" cy="3522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1554" y="3717654"/>
            <a:ext cx="6328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 1 is a </a:t>
            </a:r>
            <a:r>
              <a:rPr lang="en-US" dirty="0" smtClean="0"/>
              <a:t>bidirectional input-output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Pin </a:t>
            </a:r>
            <a:r>
              <a:rPr lang="en-US" dirty="0"/>
              <a:t>number 9 is a reset pin, this pin is used to reset </a:t>
            </a:r>
            <a:r>
              <a:rPr lang="en-US" dirty="0" smtClean="0"/>
              <a:t>the microcontroller </a:t>
            </a:r>
            <a:r>
              <a:rPr lang="en-US" dirty="0"/>
              <a:t>to its initial </a:t>
            </a:r>
            <a:r>
              <a:rPr lang="en-US" dirty="0" smtClean="0"/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logic </a:t>
            </a:r>
            <a:r>
              <a:rPr lang="en-US" dirty="0"/>
              <a:t>high for at least two machine cycle that is 2.17 us.</a:t>
            </a:r>
          </a:p>
        </p:txBody>
      </p:sp>
    </p:spTree>
    <p:extLst>
      <p:ext uri="{BB962C8B-B14F-4D97-AF65-F5344CB8AC3E}">
        <p14:creationId xmlns:p14="http://schemas.microsoft.com/office/powerpoint/2010/main" val="347545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6853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PIN DIAGRAM </a:t>
            </a: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391"/>
          <a:stretch/>
        </p:blipFill>
        <p:spPr>
          <a:xfrm>
            <a:off x="2743186" y="11974"/>
            <a:ext cx="5988245" cy="3746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9924" y="3758505"/>
            <a:ext cx="6000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external interrupt is </a:t>
            </a:r>
            <a:r>
              <a:rPr lang="en-US" dirty="0" smtClean="0"/>
              <a:t> given </a:t>
            </a:r>
            <a:r>
              <a:rPr lang="en-US" dirty="0"/>
              <a:t>to microcontroller using </a:t>
            </a:r>
            <a:r>
              <a:rPr lang="en-US" dirty="0" smtClean="0"/>
              <a:t>these </a:t>
            </a:r>
            <a:r>
              <a:rPr lang="en-US" dirty="0"/>
              <a:t>2 pins.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Pin </a:t>
            </a:r>
            <a:r>
              <a:rPr lang="en-US" dirty="0"/>
              <a:t>number </a:t>
            </a:r>
            <a:r>
              <a:rPr lang="en-US" dirty="0" smtClean="0"/>
              <a:t>14 and 15 are timer </a:t>
            </a:r>
            <a:r>
              <a:rPr lang="en-US" dirty="0"/>
              <a:t>0 </a:t>
            </a:r>
            <a:r>
              <a:rPr lang="en-US" dirty="0" smtClean="0"/>
              <a:t> and timer 1 pins.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timer hardware module of the 8051 microcontroller </a:t>
            </a:r>
            <a:r>
              <a:rPr lang="en-US" dirty="0" smtClean="0"/>
              <a:t>is configured </a:t>
            </a:r>
            <a:r>
              <a:rPr lang="en-US" dirty="0"/>
              <a:t>as a </a:t>
            </a:r>
            <a:r>
              <a:rPr lang="en-US" dirty="0" smtClean="0"/>
              <a:t>counter, the </a:t>
            </a:r>
            <a:r>
              <a:rPr lang="en-US" dirty="0"/>
              <a:t>external event has to </a:t>
            </a:r>
            <a:r>
              <a:rPr lang="en-US" dirty="0" smtClean="0"/>
              <a:t>be given </a:t>
            </a:r>
            <a:r>
              <a:rPr lang="en-US" dirty="0"/>
              <a:t>to </a:t>
            </a:r>
            <a:r>
              <a:rPr lang="en-US" dirty="0" smtClean="0"/>
              <a:t>these </a:t>
            </a:r>
            <a:r>
              <a:rPr lang="en-US" dirty="0"/>
              <a:t>two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6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9682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PIN DIAGRAM </a:t>
            </a: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40" y="0"/>
            <a:ext cx="6215825" cy="38322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22470" y="3767926"/>
            <a:ext cx="66365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</a:t>
            </a:r>
            <a:r>
              <a:rPr lang="en-US" dirty="0" smtClean="0"/>
              <a:t> pins 16 and 17  </a:t>
            </a:r>
            <a:r>
              <a:rPr lang="en-US" dirty="0"/>
              <a:t>are active low pins used as a control signal for read and write operation when </a:t>
            </a:r>
            <a:r>
              <a:rPr lang="en-US" dirty="0" smtClean="0"/>
              <a:t> microcontroller </a:t>
            </a:r>
            <a:r>
              <a:rPr lang="en-US" dirty="0"/>
              <a:t>communicate with external </a:t>
            </a:r>
            <a:r>
              <a:rPr lang="en-US" dirty="0" smtClean="0"/>
              <a:t>memory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 number 18 and 19 are used to connect external crystal with microcontroller to provide </a:t>
            </a:r>
            <a:r>
              <a:rPr lang="en-US" dirty="0" smtClean="0"/>
              <a:t> system </a:t>
            </a:r>
            <a:r>
              <a:rPr lang="en-US" dirty="0"/>
              <a:t>clock. </a:t>
            </a:r>
          </a:p>
        </p:txBody>
      </p:sp>
    </p:spTree>
    <p:extLst>
      <p:ext uri="{BB962C8B-B14F-4D97-AF65-F5344CB8AC3E}">
        <p14:creationId xmlns:p14="http://schemas.microsoft.com/office/powerpoint/2010/main" val="225271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PIN DIAGRAM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75" y="97016"/>
            <a:ext cx="6449117" cy="49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PIN DIAGRAM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362" y="102742"/>
            <a:ext cx="6544638" cy="49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3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PIN DIAGRAM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98" y="1"/>
            <a:ext cx="7130464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616503" y="1407560"/>
            <a:ext cx="4212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8051 </a:t>
            </a:r>
            <a:r>
              <a:rPr lang="en-US" sz="2800" b="1" dirty="0" smtClean="0">
                <a:solidFill>
                  <a:srgbClr val="C00000"/>
                </a:solidFill>
              </a:rPr>
              <a:t>REGISTERS and Memory Space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287" y="373752"/>
            <a:ext cx="192753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" sz="5400" b="1" cap="none" spc="0" dirty="0" smtClean="0">
              <a:ln/>
              <a:solidFill>
                <a:schemeClr val="accent3"/>
              </a:solidFill>
              <a:effectLst/>
            </a:endParaRPr>
          </a:p>
          <a:p>
            <a:pPr algn="ctr"/>
            <a:r>
              <a:rPr lang="en" sz="5400" b="1" cap="none" spc="0" dirty="0" smtClean="0">
                <a:ln/>
                <a:solidFill>
                  <a:schemeClr val="accent3"/>
                </a:solidFill>
                <a:effectLst/>
              </a:rPr>
              <a:t>8051 µC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92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6853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Registers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Register are used to store information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temporarily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, while the information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could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be </a:t>
            </a:r>
          </a:p>
          <a:p>
            <a:pPr marL="457188" lvl="1">
              <a:lnSpc>
                <a:spcPts val="3382"/>
              </a:lnSpc>
            </a:pP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a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byte of data to be processed, or </a:t>
            </a:r>
          </a:p>
          <a:p>
            <a:pPr marL="457188" lvl="1">
              <a:lnSpc>
                <a:spcPts val="3382"/>
              </a:lnSpc>
            </a:pP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an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address pointing to the data to be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fetched</a:t>
            </a: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vast majority of 8051 register are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 8-bit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registers</a:t>
            </a:r>
          </a:p>
          <a:p>
            <a:pPr marL="457188" lvl="1">
              <a:lnSpc>
                <a:spcPts val="3382"/>
              </a:lnSpc>
            </a:pP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There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is only one data type, 8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bits</a:t>
            </a:r>
          </a:p>
          <a:p>
            <a:pPr marL="457188" lvl="1">
              <a:lnSpc>
                <a:spcPts val="3382"/>
              </a:lnSpc>
            </a:pP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With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an 8-bit data type, any data larger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than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8 bits must be broken into 8-bit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 chunks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before it is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processed</a:t>
            </a:r>
          </a:p>
          <a:p>
            <a:pPr marL="457188" lvl="1">
              <a:lnSpc>
                <a:spcPts val="3382"/>
              </a:lnSpc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The data types can be positive or negative</a:t>
            </a:r>
            <a:endParaRPr lang="en-US" dirty="0" smtClean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457188" lvl="1">
              <a:lnSpc>
                <a:spcPts val="3382"/>
              </a:lnSpc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4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75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74828" y="1796137"/>
            <a:ext cx="1286539" cy="351640"/>
          </a:xfrm>
          <a:prstGeom prst="roundRect">
            <a:avLst/>
          </a:prstGeom>
          <a:solidFill>
            <a:schemeClr val="bg1"/>
          </a:solidFill>
          <a:effectLst>
            <a:softEdge rad="31750"/>
          </a:effectLst>
          <a:scene3d>
            <a:camera prst="orthographicFront"/>
            <a:lightRig rig="threePt" dir="t"/>
          </a:scene3d>
          <a:sp3d extrusionH="76200">
            <a:extrusionClr>
              <a:schemeClr val="accent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6853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Registers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2597" b="2597"/>
          <a:stretch/>
        </p:blipFill>
        <p:spPr>
          <a:xfrm>
            <a:off x="2797138" y="1526587"/>
            <a:ext cx="6205623" cy="3380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728027" y="303420"/>
            <a:ext cx="624131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widely used registers </a:t>
            </a:r>
          </a:p>
          <a:p>
            <a:pPr lvl="3"/>
            <a:r>
              <a:rPr lang="en-US" dirty="0" smtClean="0"/>
              <a:t>	A </a:t>
            </a:r>
            <a:r>
              <a:rPr lang="en-US" dirty="0"/>
              <a:t>(Accumulator)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 For all arithmetic and logic instructions</a:t>
            </a:r>
          </a:p>
          <a:p>
            <a:pPr lvl="2"/>
            <a:r>
              <a:rPr lang="en-US" dirty="0" smtClean="0"/>
              <a:t>	B</a:t>
            </a:r>
            <a:r>
              <a:rPr lang="en-US" dirty="0"/>
              <a:t>, R0, R1, R2, R3, R4, R5, R6, R7 </a:t>
            </a:r>
          </a:p>
          <a:p>
            <a:pPr lvl="2"/>
            <a:r>
              <a:rPr lang="en-US" dirty="0" smtClean="0"/>
              <a:t>	DPTR </a:t>
            </a:r>
            <a:r>
              <a:rPr lang="en-US" dirty="0"/>
              <a:t>(data pointer), and PC (</a:t>
            </a:r>
            <a:r>
              <a:rPr lang="en-US" dirty="0" smtClean="0"/>
              <a:t>program counter</a:t>
            </a:r>
            <a:r>
              <a:rPr lang="en-US" dirty="0"/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42929" y="2152710"/>
            <a:ext cx="1371600" cy="26546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088259" y="2147776"/>
            <a:ext cx="3468526" cy="1541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669" y="1759110"/>
            <a:ext cx="1315060" cy="35943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10174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005564" y="1297022"/>
            <a:ext cx="5904519" cy="31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3"/>
          </p:nvPr>
        </p:nvSpPr>
        <p:spPr>
          <a:xfrm>
            <a:off x="2652266" y="-31152"/>
            <a:ext cx="5681235" cy="955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Microcontroller vs. General-Purpose Microprocessor</a:t>
            </a:r>
            <a:r>
              <a:rPr lang="en-US" dirty="0"/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3147237" y="749738"/>
            <a:ext cx="5409548" cy="380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General-purpose microprocessors contains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 No RAM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 No ROM 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 No I/O ports 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 Microcontroller has 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 CPU (microprocessor)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 RAM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 ROM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 I/O ports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 Timer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</a:rPr>
              <a:t> ADC and other peripherals</a:t>
            </a:r>
            <a:endParaRPr lang="en-US" kern="12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290" y="662676"/>
            <a:ext cx="2453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Microcontrollers </a:t>
            </a:r>
            <a:r>
              <a:rPr lang="en-US" sz="2400" dirty="0" smtClean="0">
                <a:solidFill>
                  <a:srgbClr val="FF0000"/>
                </a:solidFill>
              </a:rPr>
              <a:t>and Embedded   </a:t>
            </a:r>
            <a:r>
              <a:rPr lang="en-US" sz="2400" dirty="0">
                <a:solidFill>
                  <a:srgbClr val="FF0000"/>
                </a:solidFill>
              </a:rPr>
              <a:t>processors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Memory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sz="2000" b="1" dirty="0"/>
              <a:t>8051 memory </a:t>
            </a:r>
          </a:p>
          <a:p>
            <a:pPr marL="126997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697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ROM 4K byte (min)</a:t>
            </a:r>
          </a:p>
          <a:p>
            <a:pPr marL="139697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RAM 128 bytes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Memory mapping in 8051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555" y="26042"/>
            <a:ext cx="7800000" cy="501379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566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" y="575500"/>
            <a:ext cx="2247256" cy="3981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INSIDE THE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8051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Memory space ( ROM)</a:t>
            </a: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3771" y="205631"/>
            <a:ext cx="5596200" cy="534108"/>
          </a:xfrm>
        </p:spPr>
        <p:txBody>
          <a:bodyPr/>
          <a:lstStyle/>
          <a:p>
            <a:pPr marL="126997" indent="0">
              <a:buNone/>
            </a:pPr>
            <a:r>
              <a:rPr lang="en-US" sz="2000" b="1" i="0" dirty="0" smtClean="0">
                <a:latin typeface="+mn-lt"/>
              </a:rPr>
              <a:t>PC and ROM Space inside 8051</a:t>
            </a:r>
            <a:endParaRPr lang="en-US" sz="2000" b="1" i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2661008" y="843333"/>
            <a:ext cx="6349428" cy="3906517"/>
          </a:xfrm>
        </p:spPr>
        <p:txBody>
          <a:bodyPr/>
          <a:lstStyle/>
          <a:p>
            <a:r>
              <a:rPr lang="en-US" dirty="0" smtClean="0"/>
              <a:t>Where does the Microcontroller wake up when it is powered on?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Applying </a:t>
            </a:r>
            <a:r>
              <a:rPr lang="en-US" dirty="0" err="1" smtClean="0"/>
              <a:t>Vcc</a:t>
            </a:r>
            <a:r>
              <a:rPr lang="en-US" dirty="0" smtClean="0"/>
              <a:t> to the RESET Pin </a:t>
            </a:r>
          </a:p>
          <a:p>
            <a:r>
              <a:rPr lang="en-US" dirty="0" smtClean="0"/>
              <a:t>Wakes up at  0000H or starts at address 0000H</a:t>
            </a:r>
          </a:p>
          <a:p>
            <a:r>
              <a:rPr lang="en-US" dirty="0" smtClean="0"/>
              <a:t>PC is loaded with 0000H</a:t>
            </a:r>
          </a:p>
          <a:p>
            <a:r>
              <a:rPr lang="en-US" dirty="0" smtClean="0"/>
              <a:t>i.e., 8051 expects the first </a:t>
            </a:r>
            <a:r>
              <a:rPr lang="en-US" dirty="0" err="1" smtClean="0"/>
              <a:t>opcode</a:t>
            </a:r>
            <a:r>
              <a:rPr lang="en-US" dirty="0" smtClean="0"/>
              <a:t> to be stored at 0000h</a:t>
            </a:r>
          </a:p>
          <a:p>
            <a:r>
              <a:rPr lang="en-US" dirty="0" smtClean="0"/>
              <a:t>How to achieve?   Using ORG directive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10" y="1257239"/>
            <a:ext cx="1305925" cy="15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1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REGISTER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BANKS AND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STACK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RAM Memory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Space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2724597" y="553418"/>
            <a:ext cx="6106538" cy="4003082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There are 128 bytes of RAM in the </a:t>
            </a:r>
            <a:r>
              <a:rPr lang="en-US" sz="1600" dirty="0" smtClean="0">
                <a:solidFill>
                  <a:schemeClr val="tx1"/>
                </a:solidFill>
              </a:rPr>
              <a:t>8051</a:t>
            </a:r>
            <a:endParaRPr lang="en-US" sz="1600" dirty="0">
              <a:solidFill>
                <a:schemeClr val="tx1"/>
              </a:solidFill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Assigned </a:t>
            </a:r>
            <a:r>
              <a:rPr lang="en-US" sz="1600" dirty="0">
                <a:solidFill>
                  <a:schemeClr val="tx1"/>
                </a:solidFill>
              </a:rPr>
              <a:t>addresses 00 to 7FH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128 bytes are divided into three </a:t>
            </a:r>
            <a:r>
              <a:rPr lang="en-US" sz="1600" dirty="0" smtClean="0">
                <a:solidFill>
                  <a:schemeClr val="tx1"/>
                </a:solidFill>
              </a:rPr>
              <a:t>different </a:t>
            </a:r>
            <a:r>
              <a:rPr lang="en-US" sz="1600" dirty="0">
                <a:solidFill>
                  <a:schemeClr val="tx1"/>
                </a:solidFill>
              </a:rPr>
              <a:t>groups as follows:</a:t>
            </a:r>
          </a:p>
          <a:p>
            <a:pPr marL="939785" lvl="1" indent="-342900">
              <a:buClr>
                <a:srgbClr val="C00000"/>
              </a:buClr>
              <a:buAutoNum type="arabicParenR"/>
            </a:pPr>
            <a:r>
              <a:rPr lang="en-US" sz="1600" dirty="0" smtClean="0">
                <a:solidFill>
                  <a:schemeClr val="tx1"/>
                </a:solidFill>
              </a:rPr>
              <a:t>A </a:t>
            </a:r>
            <a:r>
              <a:rPr lang="en-US" sz="1600" dirty="0">
                <a:solidFill>
                  <a:schemeClr val="tx1"/>
                </a:solidFill>
              </a:rPr>
              <a:t>total of </a:t>
            </a:r>
            <a:r>
              <a:rPr lang="en-US" sz="1600" dirty="0">
                <a:solidFill>
                  <a:srgbClr val="C00000"/>
                </a:solidFill>
              </a:rPr>
              <a:t>32 bytes </a:t>
            </a:r>
            <a:r>
              <a:rPr lang="en-US" sz="1600" dirty="0">
                <a:solidFill>
                  <a:schemeClr val="tx1"/>
                </a:solidFill>
              </a:rPr>
              <a:t>from locations </a:t>
            </a:r>
            <a:r>
              <a:rPr lang="en-US" sz="1600" dirty="0">
                <a:solidFill>
                  <a:srgbClr val="C00000"/>
                </a:solidFill>
              </a:rPr>
              <a:t>00 to </a:t>
            </a:r>
            <a:r>
              <a:rPr lang="en-US" sz="1600" dirty="0" smtClean="0">
                <a:solidFill>
                  <a:srgbClr val="C00000"/>
                </a:solidFill>
              </a:rPr>
              <a:t>1F </a:t>
            </a:r>
            <a:r>
              <a:rPr lang="en-US" sz="1600" dirty="0">
                <a:solidFill>
                  <a:schemeClr val="tx1"/>
                </a:solidFill>
              </a:rPr>
              <a:t>hex are set aside for register banks </a:t>
            </a:r>
            <a:r>
              <a:rPr lang="en-US" sz="1600" dirty="0" smtClean="0">
                <a:solidFill>
                  <a:schemeClr val="tx1"/>
                </a:solidFill>
              </a:rPr>
              <a:t>and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 smtClean="0">
                <a:solidFill>
                  <a:schemeClr val="tx1"/>
                </a:solidFill>
              </a:rPr>
              <a:t>stack</a:t>
            </a:r>
          </a:p>
          <a:p>
            <a:pPr marL="939785" lvl="1" indent="-342900">
              <a:buClr>
                <a:srgbClr val="C00000"/>
              </a:buClr>
              <a:buAutoNum type="arabicParenR"/>
            </a:pPr>
            <a:endParaRPr lang="en-US" sz="1600" dirty="0">
              <a:solidFill>
                <a:schemeClr val="tx1"/>
              </a:solidFill>
            </a:endParaRPr>
          </a:p>
          <a:p>
            <a:pPr marL="596885" lvl="1" indent="0">
              <a:buClr>
                <a:srgbClr val="C00000"/>
              </a:buClr>
              <a:buNone/>
            </a:pPr>
            <a:r>
              <a:rPr lang="en-US" sz="1600" dirty="0">
                <a:solidFill>
                  <a:schemeClr val="tx1"/>
                </a:solidFill>
              </a:rPr>
              <a:t>2) A total of </a:t>
            </a:r>
            <a:r>
              <a:rPr lang="en-US" sz="1600" dirty="0">
                <a:solidFill>
                  <a:srgbClr val="C00000"/>
                </a:solidFill>
              </a:rPr>
              <a:t>16 bytes </a:t>
            </a:r>
            <a:r>
              <a:rPr lang="en-US" sz="1600" dirty="0">
                <a:solidFill>
                  <a:schemeClr val="tx1"/>
                </a:solidFill>
              </a:rPr>
              <a:t>from locations </a:t>
            </a:r>
            <a:r>
              <a:rPr lang="en-US" sz="1600" dirty="0">
                <a:solidFill>
                  <a:srgbClr val="C00000"/>
                </a:solidFill>
              </a:rPr>
              <a:t>20H to </a:t>
            </a:r>
            <a:r>
              <a:rPr lang="en-US" sz="1600" dirty="0" smtClean="0">
                <a:solidFill>
                  <a:srgbClr val="C00000"/>
                </a:solidFill>
              </a:rPr>
              <a:t>2FH </a:t>
            </a:r>
            <a:r>
              <a:rPr lang="en-US" sz="1600" dirty="0">
                <a:solidFill>
                  <a:schemeClr val="tx1"/>
                </a:solidFill>
              </a:rPr>
              <a:t>are set aside for bit-addressable </a:t>
            </a:r>
            <a:r>
              <a:rPr lang="en-US" sz="1600" dirty="0" smtClean="0">
                <a:solidFill>
                  <a:schemeClr val="tx1"/>
                </a:solidFill>
              </a:rPr>
              <a:t>read/write memory</a:t>
            </a:r>
          </a:p>
          <a:p>
            <a:pPr marL="596885" lvl="1" indent="0">
              <a:buClr>
                <a:srgbClr val="C00000"/>
              </a:buClr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596885" lvl="1" indent="0">
              <a:buClr>
                <a:srgbClr val="C00000"/>
              </a:buClr>
              <a:buNone/>
            </a:pPr>
            <a:r>
              <a:rPr lang="en-US" sz="1600" dirty="0">
                <a:solidFill>
                  <a:schemeClr val="tx1"/>
                </a:solidFill>
              </a:rPr>
              <a:t>3) A total of </a:t>
            </a:r>
            <a:r>
              <a:rPr lang="en-US" sz="1600" dirty="0">
                <a:solidFill>
                  <a:srgbClr val="C00000"/>
                </a:solidFill>
              </a:rPr>
              <a:t>80 bytes </a:t>
            </a:r>
            <a:r>
              <a:rPr lang="en-US" sz="1600" dirty="0">
                <a:solidFill>
                  <a:schemeClr val="tx1"/>
                </a:solidFill>
              </a:rPr>
              <a:t>from locations </a:t>
            </a:r>
            <a:r>
              <a:rPr lang="en-US" sz="1600" dirty="0">
                <a:solidFill>
                  <a:srgbClr val="C00000"/>
                </a:solidFill>
              </a:rPr>
              <a:t>30H to </a:t>
            </a:r>
            <a:r>
              <a:rPr lang="en-US" sz="1600" dirty="0" smtClean="0">
                <a:solidFill>
                  <a:srgbClr val="C00000"/>
                </a:solidFill>
              </a:rPr>
              <a:t>7FH </a:t>
            </a:r>
            <a:r>
              <a:rPr lang="en-US" sz="1600" dirty="0">
                <a:solidFill>
                  <a:schemeClr val="tx1"/>
                </a:solidFill>
              </a:rPr>
              <a:t>are used for read and write storage, </a:t>
            </a:r>
            <a:r>
              <a:rPr lang="en-US" sz="1600" dirty="0" smtClean="0">
                <a:solidFill>
                  <a:schemeClr val="tx1"/>
                </a:solidFill>
              </a:rPr>
              <a:t>called scratch </a:t>
            </a:r>
            <a:r>
              <a:rPr lang="en-US" sz="1600" dirty="0">
                <a:solidFill>
                  <a:schemeClr val="tx1"/>
                </a:solidFill>
              </a:rPr>
              <a:t>pad</a:t>
            </a:r>
          </a:p>
        </p:txBody>
      </p:sp>
    </p:spTree>
    <p:extLst>
      <p:ext uri="{BB962C8B-B14F-4D97-AF65-F5344CB8AC3E}">
        <p14:creationId xmlns:p14="http://schemas.microsoft.com/office/powerpoint/2010/main" val="5554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8051 </a:t>
            </a:r>
            <a:br>
              <a:rPr lang="en-US" dirty="0"/>
            </a:br>
            <a:r>
              <a:rPr lang="en-US" dirty="0"/>
              <a:t>REGISTER </a:t>
            </a:r>
            <a:br>
              <a:rPr lang="en-US" dirty="0"/>
            </a:br>
            <a:r>
              <a:rPr lang="en-US" dirty="0"/>
              <a:t>BANKS AND </a:t>
            </a:r>
            <a:br>
              <a:rPr lang="en-US" dirty="0"/>
            </a:br>
            <a:r>
              <a:rPr lang="en-US" dirty="0" smtClean="0"/>
              <a:t>STACK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RAM Memory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Space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Allocation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cont</a:t>
            </a:r>
            <a:r>
              <a:rPr lang="en-US" dirty="0">
                <a:solidFill>
                  <a:srgbClr val="C00000"/>
                </a:solidFill>
              </a:rPr>
              <a:t>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27" y="0"/>
            <a:ext cx="5739157" cy="51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306" y="0"/>
            <a:ext cx="5741047" cy="80673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8051 </a:t>
            </a:r>
            <a:r>
              <a:rPr lang="en-US" dirty="0" smtClean="0">
                <a:solidFill>
                  <a:srgbClr val="C00000"/>
                </a:solidFill>
              </a:rPr>
              <a:t>REGISTER BANKS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3912781" y="451238"/>
            <a:ext cx="5117724" cy="4461004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These 32 bytes are divided into 4 </a:t>
            </a:r>
            <a:r>
              <a:rPr lang="en-US" sz="1800" dirty="0" smtClean="0">
                <a:solidFill>
                  <a:schemeClr val="tx1"/>
                </a:solidFill>
              </a:rPr>
              <a:t>banks </a:t>
            </a:r>
            <a:r>
              <a:rPr lang="en-US" sz="1800" dirty="0">
                <a:solidFill>
                  <a:schemeClr val="tx1"/>
                </a:solidFill>
              </a:rPr>
              <a:t>of registers in which each bank </a:t>
            </a:r>
            <a:r>
              <a:rPr lang="en-US" sz="1800" dirty="0" smtClean="0">
                <a:solidFill>
                  <a:schemeClr val="tx1"/>
                </a:solidFill>
              </a:rPr>
              <a:t>has </a:t>
            </a:r>
            <a:r>
              <a:rPr lang="en-US" sz="1800" dirty="0">
                <a:solidFill>
                  <a:schemeClr val="tx1"/>
                </a:solidFill>
              </a:rPr>
              <a:t>8 registers, R0-R7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RAM </a:t>
            </a:r>
            <a:r>
              <a:rPr lang="en-US" sz="1800" dirty="0">
                <a:solidFill>
                  <a:schemeClr val="tx1"/>
                </a:solidFill>
              </a:rPr>
              <a:t>location from 0 to 7 are set aside for </a:t>
            </a:r>
            <a:r>
              <a:rPr lang="en-US" sz="1800" dirty="0" smtClean="0">
                <a:solidFill>
                  <a:schemeClr val="tx1"/>
                </a:solidFill>
              </a:rPr>
              <a:t>bank </a:t>
            </a:r>
            <a:r>
              <a:rPr lang="en-US" sz="1800" dirty="0">
                <a:solidFill>
                  <a:schemeClr val="tx1"/>
                </a:solidFill>
              </a:rPr>
              <a:t>0 of R0-R7 where R0 is RAM location </a:t>
            </a:r>
            <a:r>
              <a:rPr lang="en-US" sz="1800" dirty="0" smtClean="0">
                <a:solidFill>
                  <a:schemeClr val="tx1"/>
                </a:solidFill>
              </a:rPr>
              <a:t>0</a:t>
            </a:r>
            <a:r>
              <a:rPr lang="en-US" sz="1800" dirty="0">
                <a:solidFill>
                  <a:schemeClr val="tx1"/>
                </a:solidFill>
              </a:rPr>
              <a:t>, R1 is RAM  location 1, R2 is RAM </a:t>
            </a:r>
            <a:r>
              <a:rPr lang="en-US" sz="1800" dirty="0" smtClean="0">
                <a:solidFill>
                  <a:schemeClr val="tx1"/>
                </a:solidFill>
              </a:rPr>
              <a:t>location </a:t>
            </a:r>
            <a:r>
              <a:rPr lang="en-US" sz="1800" dirty="0">
                <a:solidFill>
                  <a:schemeClr val="tx1"/>
                </a:solidFill>
              </a:rPr>
              <a:t>2, and so on, until memory </a:t>
            </a:r>
            <a:r>
              <a:rPr lang="en-US" sz="1800" dirty="0" smtClean="0">
                <a:solidFill>
                  <a:schemeClr val="tx1"/>
                </a:solidFill>
              </a:rPr>
              <a:t>location </a:t>
            </a:r>
            <a:r>
              <a:rPr lang="en-US" sz="1800" dirty="0">
                <a:solidFill>
                  <a:schemeClr val="tx1"/>
                </a:solidFill>
              </a:rPr>
              <a:t>7 which belongs to R7 of bank 0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It is much easier to refer to these RAM </a:t>
            </a:r>
            <a:r>
              <a:rPr lang="en-US" sz="1800" dirty="0" smtClean="0">
                <a:solidFill>
                  <a:schemeClr val="tx1"/>
                </a:solidFill>
              </a:rPr>
              <a:t>locations </a:t>
            </a:r>
            <a:r>
              <a:rPr lang="en-US" sz="1800" dirty="0">
                <a:solidFill>
                  <a:schemeClr val="tx1"/>
                </a:solidFill>
              </a:rPr>
              <a:t>with names such as R0, R1, and </a:t>
            </a:r>
            <a:r>
              <a:rPr lang="en-US" sz="1800" dirty="0" smtClean="0">
                <a:solidFill>
                  <a:schemeClr val="tx1"/>
                </a:solidFill>
              </a:rPr>
              <a:t>so </a:t>
            </a:r>
            <a:r>
              <a:rPr lang="en-US" sz="1800" dirty="0">
                <a:solidFill>
                  <a:schemeClr val="tx1"/>
                </a:solidFill>
              </a:rPr>
              <a:t>on, than by their memory locations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Register bank 0 is the default when </a:t>
            </a:r>
            <a:r>
              <a:rPr lang="en-US" sz="1800" dirty="0" smtClean="0">
                <a:solidFill>
                  <a:schemeClr val="tx1"/>
                </a:solidFill>
              </a:rPr>
              <a:t>8051 </a:t>
            </a:r>
            <a:r>
              <a:rPr lang="en-US" sz="1800" dirty="0">
                <a:solidFill>
                  <a:schemeClr val="tx1"/>
                </a:solidFill>
              </a:rPr>
              <a:t>is powered 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688"/>
            <a:ext cx="4114800" cy="42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8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03" y="1528186"/>
            <a:ext cx="5912377" cy="32216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0465" y="212234"/>
            <a:ext cx="7339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Register Banks and their RAM addresses</a:t>
            </a:r>
            <a:endParaRPr lang="en-US" sz="2800" i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9730" y="2360428"/>
            <a:ext cx="10313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Register bank 0 is the default , when MC is powered  ON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1531088" y="2711302"/>
            <a:ext cx="680484" cy="449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2078665" y="1639221"/>
            <a:ext cx="265814" cy="27934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8051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REGISTER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BANKS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2830898" y="186145"/>
            <a:ext cx="6047288" cy="4563706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We can switch to other banks by use </a:t>
            </a:r>
            <a:r>
              <a:rPr lang="en-US" sz="1800" dirty="0" smtClean="0">
                <a:solidFill>
                  <a:schemeClr val="tx1"/>
                </a:solidFill>
              </a:rPr>
              <a:t>of </a:t>
            </a:r>
            <a:r>
              <a:rPr lang="en-US" sz="1800" dirty="0">
                <a:solidFill>
                  <a:schemeClr val="tx1"/>
                </a:solidFill>
              </a:rPr>
              <a:t>the PSW register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Bits D4 and D3 of the PSW are used to </a:t>
            </a:r>
            <a:r>
              <a:rPr lang="en-US" sz="1800" dirty="0" smtClean="0">
                <a:solidFill>
                  <a:schemeClr val="tx1"/>
                </a:solidFill>
              </a:rPr>
              <a:t>select </a:t>
            </a:r>
            <a:r>
              <a:rPr lang="en-US" sz="1800" dirty="0">
                <a:solidFill>
                  <a:schemeClr val="tx1"/>
                </a:solidFill>
              </a:rPr>
              <a:t>the desired register bank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Use </a:t>
            </a:r>
            <a:r>
              <a:rPr lang="en-US" sz="1800" dirty="0">
                <a:solidFill>
                  <a:schemeClr val="tx1"/>
                </a:solidFill>
              </a:rPr>
              <a:t>the bit-addressable instructions SETB </a:t>
            </a:r>
            <a:r>
              <a:rPr lang="en-US" sz="1800" dirty="0" smtClean="0">
                <a:solidFill>
                  <a:schemeClr val="tx1"/>
                </a:solidFill>
              </a:rPr>
              <a:t>and </a:t>
            </a:r>
            <a:r>
              <a:rPr lang="en-US" sz="1800" dirty="0">
                <a:solidFill>
                  <a:schemeClr val="tx1"/>
                </a:solidFill>
              </a:rPr>
              <a:t>CLR to access PSW.4 and </a:t>
            </a:r>
            <a:r>
              <a:rPr lang="en-US" sz="1800" dirty="0" smtClean="0">
                <a:solidFill>
                  <a:schemeClr val="tx1"/>
                </a:solidFill>
              </a:rPr>
              <a:t>PSW.3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18" y="2467998"/>
            <a:ext cx="621904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8051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REGISTER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BANKS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7" y="42190"/>
            <a:ext cx="6857143" cy="50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0540" r="27705"/>
          <a:stretch/>
        </p:blipFill>
        <p:spPr>
          <a:xfrm>
            <a:off x="404037" y="1870842"/>
            <a:ext cx="1286540" cy="321896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1690577" y="3480326"/>
            <a:ext cx="1275907" cy="304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4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692" y="-10633"/>
            <a:ext cx="4478733" cy="75357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Stack in the 8051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4502" t="7028" r="524" b="-827"/>
          <a:stretch/>
        </p:blipFill>
        <p:spPr>
          <a:xfrm>
            <a:off x="0" y="483635"/>
            <a:ext cx="4465673" cy="482452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4172" y="3936706"/>
            <a:ext cx="3813727" cy="608712"/>
            <a:chOff x="154172" y="3936706"/>
            <a:chExt cx="3813727" cy="608712"/>
          </a:xfrm>
        </p:grpSpPr>
        <p:sp>
          <p:nvSpPr>
            <p:cNvPr id="7" name="Oval 6"/>
            <p:cNvSpPr/>
            <p:nvPr/>
          </p:nvSpPr>
          <p:spPr>
            <a:xfrm>
              <a:off x="2266690" y="3936706"/>
              <a:ext cx="1701209" cy="5103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54172" y="4045688"/>
              <a:ext cx="2073352" cy="49973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72000" y="483635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stack pointer in the 8051 is only 8 bit </a:t>
            </a:r>
            <a:r>
              <a:rPr lang="en-US" sz="1600" dirty="0" smtClean="0"/>
              <a:t>wide</a:t>
            </a:r>
            <a:r>
              <a:rPr lang="en-US" sz="1600" dirty="0"/>
              <a:t>, which means that it can take value </a:t>
            </a:r>
            <a:r>
              <a:rPr lang="en-US" sz="1600" dirty="0" smtClean="0"/>
              <a:t>of </a:t>
            </a:r>
            <a:r>
              <a:rPr lang="en-US" sz="1600" dirty="0"/>
              <a:t>00 to </a:t>
            </a:r>
            <a:r>
              <a:rPr lang="en-US" sz="1600" dirty="0" smtClean="0"/>
              <a:t>FFH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 </a:t>
            </a:r>
            <a:r>
              <a:rPr lang="en-US" sz="1600" dirty="0"/>
              <a:t>When the 8051 is powered up, the SP </a:t>
            </a:r>
            <a:r>
              <a:rPr lang="en-US" sz="1600" dirty="0" smtClean="0"/>
              <a:t>register </a:t>
            </a:r>
            <a:r>
              <a:rPr lang="en-US" sz="1600" dirty="0"/>
              <a:t>contains value </a:t>
            </a:r>
            <a:r>
              <a:rPr lang="en-US" sz="1600" dirty="0" smtClean="0"/>
              <a:t>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 </a:t>
            </a:r>
            <a:r>
              <a:rPr lang="en-US" sz="1600" dirty="0"/>
              <a:t>RAM location 08 is the first location </a:t>
            </a:r>
            <a:r>
              <a:rPr lang="en-US" sz="1600" dirty="0" smtClean="0"/>
              <a:t>used for </a:t>
            </a:r>
            <a:r>
              <a:rPr lang="en-US" sz="1600" dirty="0"/>
              <a:t>the stack by the </a:t>
            </a:r>
            <a:r>
              <a:rPr lang="en-US" sz="1600" dirty="0" smtClean="0"/>
              <a:t>8051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Make sure that the stack is growing </a:t>
            </a:r>
            <a:r>
              <a:rPr lang="en-US" sz="1600" dirty="0" smtClean="0"/>
              <a:t>toward </a:t>
            </a:r>
            <a:r>
              <a:rPr lang="en-US" sz="1600" dirty="0"/>
              <a:t>RAM location 7FH, from lower to </a:t>
            </a:r>
            <a:r>
              <a:rPr lang="en-US" sz="1600" dirty="0" smtClean="0"/>
              <a:t>upper addresses (for PUSH)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8051 is powered up, register </a:t>
            </a:r>
            <a:r>
              <a:rPr lang="en-US" sz="1600" dirty="0" smtClean="0"/>
              <a:t>bank </a:t>
            </a:r>
            <a:r>
              <a:rPr lang="en-US" sz="1600" dirty="0"/>
              <a:t>1 and the stack are using the </a:t>
            </a:r>
            <a:r>
              <a:rPr lang="en-US" sz="1600" dirty="0" smtClean="0"/>
              <a:t>same </a:t>
            </a:r>
            <a:r>
              <a:rPr lang="en-US" sz="1600" dirty="0"/>
              <a:t>memory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We </a:t>
            </a:r>
            <a:r>
              <a:rPr lang="en-US" sz="1600" dirty="0"/>
              <a:t>can reallocate another section of </a:t>
            </a:r>
            <a:r>
              <a:rPr lang="en-US" sz="1600" dirty="0" smtClean="0"/>
              <a:t>RAM to </a:t>
            </a:r>
            <a:r>
              <a:rPr lang="en-US" sz="1600" dirty="0"/>
              <a:t>the stack</a:t>
            </a:r>
          </a:p>
        </p:txBody>
      </p:sp>
    </p:spTree>
    <p:extLst>
      <p:ext uri="{BB962C8B-B14F-4D97-AF65-F5344CB8AC3E}">
        <p14:creationId xmlns:p14="http://schemas.microsoft.com/office/powerpoint/2010/main" val="18042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34450" y="446567"/>
            <a:ext cx="1987755" cy="441251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Microcontrollers and embedded   processors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005564" y="1297022"/>
            <a:ext cx="5904519" cy="31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3"/>
          </p:nvPr>
        </p:nvSpPr>
        <p:spPr>
          <a:xfrm>
            <a:off x="2652266" y="-31152"/>
            <a:ext cx="5681235" cy="955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Microcontroller vs. General-Purpose Microprocessor</a:t>
            </a:r>
            <a:r>
              <a:rPr lang="en-US" dirty="0">
                <a:solidFill>
                  <a:srgbClr val="FF0000"/>
                </a:solidFill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321" y="786810"/>
            <a:ext cx="5996762" cy="41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grpSp>
        <p:nvGrpSpPr>
          <p:cNvPr id="10" name="Group 9"/>
          <p:cNvGrpSpPr/>
          <p:nvPr/>
        </p:nvGrpSpPr>
        <p:grpSpPr>
          <a:xfrm>
            <a:off x="2936121" y="627321"/>
            <a:ext cx="6090921" cy="3418456"/>
            <a:chOff x="2463324" y="1610744"/>
            <a:chExt cx="6090921" cy="2116056"/>
          </a:xfrm>
        </p:grpSpPr>
        <p:sp>
          <p:nvSpPr>
            <p:cNvPr id="11" name="Freeform 10"/>
            <p:cNvSpPr/>
            <p:nvPr/>
          </p:nvSpPr>
          <p:spPr>
            <a:xfrm>
              <a:off x="2580719" y="1737923"/>
              <a:ext cx="2817495" cy="880467"/>
            </a:xfrm>
            <a:custGeom>
              <a:avLst/>
              <a:gdLst>
                <a:gd name="connsiteX0" fmla="*/ 0 w 2817495"/>
                <a:gd name="connsiteY0" fmla="*/ 0 h 880467"/>
                <a:gd name="connsiteX1" fmla="*/ 2817495 w 2817495"/>
                <a:gd name="connsiteY1" fmla="*/ 0 h 880467"/>
                <a:gd name="connsiteX2" fmla="*/ 2817495 w 2817495"/>
                <a:gd name="connsiteY2" fmla="*/ 880467 h 880467"/>
                <a:gd name="connsiteX3" fmla="*/ 0 w 2817495"/>
                <a:gd name="connsiteY3" fmla="*/ 880467 h 880467"/>
                <a:gd name="connsiteX4" fmla="*/ 0 w 2817495"/>
                <a:gd name="connsiteY4" fmla="*/ 0 h 88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495" h="880467">
                  <a:moveTo>
                    <a:pt x="0" y="0"/>
                  </a:moveTo>
                  <a:lnTo>
                    <a:pt x="2817495" y="0"/>
                  </a:lnTo>
                  <a:lnTo>
                    <a:pt x="2817495" y="880467"/>
                  </a:lnTo>
                  <a:lnTo>
                    <a:pt x="0" y="8804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6370" tIns="41910" rIns="41910" bIns="41910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To PUSH the register contents on to the stack, we must use their memory addresses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PUSH 2 ( Pushes the R2 contents into the stack)</a:t>
              </a:r>
              <a:endParaRPr lang="en-US" sz="1100" kern="1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63324" y="1610744"/>
              <a:ext cx="616327" cy="92449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5736750" y="1737923"/>
              <a:ext cx="2817495" cy="880467"/>
            </a:xfrm>
            <a:custGeom>
              <a:avLst/>
              <a:gdLst>
                <a:gd name="connsiteX0" fmla="*/ 0 w 2817495"/>
                <a:gd name="connsiteY0" fmla="*/ 0 h 880467"/>
                <a:gd name="connsiteX1" fmla="*/ 2817495 w 2817495"/>
                <a:gd name="connsiteY1" fmla="*/ 0 h 880467"/>
                <a:gd name="connsiteX2" fmla="*/ 2817495 w 2817495"/>
                <a:gd name="connsiteY2" fmla="*/ 880467 h 880467"/>
                <a:gd name="connsiteX3" fmla="*/ 0 w 2817495"/>
                <a:gd name="connsiteY3" fmla="*/ 880467 h 880467"/>
                <a:gd name="connsiteX4" fmla="*/ 0 w 2817495"/>
                <a:gd name="connsiteY4" fmla="*/ 0 h 88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495" h="880467">
                  <a:moveTo>
                    <a:pt x="0" y="0"/>
                  </a:moveTo>
                  <a:lnTo>
                    <a:pt x="2817495" y="0"/>
                  </a:lnTo>
                  <a:lnTo>
                    <a:pt x="2817495" y="880467"/>
                  </a:lnTo>
                  <a:lnTo>
                    <a:pt x="0" y="8804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6370" tIns="41910" rIns="41910" bIns="41910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Similarly POP 5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(Pops the stack contents to </a:t>
              </a:r>
              <a:r>
                <a:rPr lang="en-US" sz="1100" kern="1200" dirty="0" err="1" smtClean="0"/>
                <a:t>mem</a:t>
              </a:r>
              <a:r>
                <a:rPr lang="en-US" sz="1100" kern="1200" dirty="0" smtClean="0"/>
                <a:t> location 5 </a:t>
              </a:r>
              <a:r>
                <a:rPr lang="en-US" sz="1100" kern="1200" dirty="0" err="1" smtClean="0"/>
                <a:t>a.k.a</a:t>
              </a:r>
              <a:r>
                <a:rPr lang="en-US" sz="1100" kern="1200" dirty="0" smtClean="0"/>
                <a:t> R5)</a:t>
              </a:r>
              <a:endParaRPr lang="en-US" sz="1100" kern="1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19355" y="1610744"/>
              <a:ext cx="616327" cy="92449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2580719" y="2846333"/>
              <a:ext cx="2817495" cy="880467"/>
            </a:xfrm>
            <a:custGeom>
              <a:avLst/>
              <a:gdLst>
                <a:gd name="connsiteX0" fmla="*/ 0 w 2817495"/>
                <a:gd name="connsiteY0" fmla="*/ 0 h 880467"/>
                <a:gd name="connsiteX1" fmla="*/ 2817495 w 2817495"/>
                <a:gd name="connsiteY1" fmla="*/ 0 h 880467"/>
                <a:gd name="connsiteX2" fmla="*/ 2817495 w 2817495"/>
                <a:gd name="connsiteY2" fmla="*/ 880467 h 880467"/>
                <a:gd name="connsiteX3" fmla="*/ 0 w 2817495"/>
                <a:gd name="connsiteY3" fmla="*/ 880467 h 880467"/>
                <a:gd name="connsiteX4" fmla="*/ 0 w 2817495"/>
                <a:gd name="connsiteY4" fmla="*/ 0 h 88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495" h="880467">
                  <a:moveTo>
                    <a:pt x="0" y="0"/>
                  </a:moveTo>
                  <a:lnTo>
                    <a:pt x="2817495" y="0"/>
                  </a:lnTo>
                  <a:lnTo>
                    <a:pt x="2817495" y="880467"/>
                  </a:lnTo>
                  <a:lnTo>
                    <a:pt x="0" y="8804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6370" tIns="41910" rIns="41910" bIns="41910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Stack pointer is 8 bits wide( can take values from 00h to 7Fh)</a:t>
              </a:r>
              <a:endParaRPr lang="en-US" sz="1100" kern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3324" y="2719154"/>
              <a:ext cx="616327" cy="92449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5736750" y="2846333"/>
              <a:ext cx="2817495" cy="880467"/>
            </a:xfrm>
            <a:custGeom>
              <a:avLst/>
              <a:gdLst>
                <a:gd name="connsiteX0" fmla="*/ 0 w 2817495"/>
                <a:gd name="connsiteY0" fmla="*/ 0 h 880467"/>
                <a:gd name="connsiteX1" fmla="*/ 2817495 w 2817495"/>
                <a:gd name="connsiteY1" fmla="*/ 0 h 880467"/>
                <a:gd name="connsiteX2" fmla="*/ 2817495 w 2817495"/>
                <a:gd name="connsiteY2" fmla="*/ 880467 h 880467"/>
                <a:gd name="connsiteX3" fmla="*/ 0 w 2817495"/>
                <a:gd name="connsiteY3" fmla="*/ 880467 h 880467"/>
                <a:gd name="connsiteX4" fmla="*/ 0 w 2817495"/>
                <a:gd name="connsiteY4" fmla="*/ 0 h 88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495" h="880467">
                  <a:moveTo>
                    <a:pt x="0" y="0"/>
                  </a:moveTo>
                  <a:lnTo>
                    <a:pt x="2817495" y="0"/>
                  </a:lnTo>
                  <a:lnTo>
                    <a:pt x="2817495" y="880467"/>
                  </a:lnTo>
                  <a:lnTo>
                    <a:pt x="0" y="8804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6370" tIns="41910" rIns="41910" bIns="41910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When powered on SP is initialized to 07H </a:t>
              </a:r>
              <a:endParaRPr lang="en-US" sz="1100" kern="1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19355" y="2719154"/>
              <a:ext cx="616327" cy="92449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968" y="0"/>
            <a:ext cx="2907905" cy="51435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3785191"/>
            <a:ext cx="2541181" cy="531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8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12945" y="828385"/>
            <a:ext cx="8327396" cy="4485714"/>
            <a:chOff x="1212945" y="828385"/>
            <a:chExt cx="8327396" cy="44857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198" y="828385"/>
              <a:ext cx="7057143" cy="44857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6027" t="15463" r="1644" b="8248"/>
            <a:stretch/>
          </p:blipFill>
          <p:spPr>
            <a:xfrm>
              <a:off x="1212945" y="2720368"/>
              <a:ext cx="1403499" cy="786811"/>
            </a:xfrm>
            <a:prstGeom prst="rect">
              <a:avLst/>
            </a:prstGeom>
          </p:spPr>
        </p:pic>
      </p:grp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3209" y="11974"/>
            <a:ext cx="256853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8051 </a:t>
            </a: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>
                <a:solidFill>
                  <a:srgbClr val="C00000"/>
                </a:solidFill>
                <a:latin typeface="TICRED+Tahoma"/>
                <a:cs typeface="TICRED+Tahoma"/>
              </a:rPr>
              <a:t>ASSEMBLY </a:t>
            </a:r>
            <a:br>
              <a:rPr lang="en-US" sz="2000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  <a:t>PROGRAMMING</a:t>
            </a:r>
            <a:b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sz="2000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sz="2000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Structure </a:t>
            </a: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of Assembly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Language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728027" y="303420"/>
            <a:ext cx="624131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An Assembly language instruction </a:t>
            </a:r>
            <a:r>
              <a:rPr lang="en-US" sz="1600" dirty="0" smtClean="0">
                <a:solidFill>
                  <a:schemeClr val="tx1"/>
                </a:solidFill>
              </a:rPr>
              <a:t>consists </a:t>
            </a:r>
            <a:r>
              <a:rPr lang="en-US" sz="1600" dirty="0">
                <a:solidFill>
                  <a:schemeClr val="tx1"/>
                </a:solidFill>
              </a:rPr>
              <a:t>of four fields</a:t>
            </a:r>
            <a:r>
              <a:rPr lang="en-US" sz="1600" dirty="0" smtClean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[</a:t>
            </a:r>
            <a:r>
              <a:rPr lang="en-US" dirty="0"/>
              <a:t>label:] Mnemonic [operands] [;comment]</a:t>
            </a:r>
          </a:p>
        </p:txBody>
      </p:sp>
    </p:spTree>
    <p:extLst>
      <p:ext uri="{BB962C8B-B14F-4D97-AF65-F5344CB8AC3E}">
        <p14:creationId xmlns:p14="http://schemas.microsoft.com/office/powerpoint/2010/main" val="11697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-1" y="565226"/>
            <a:ext cx="2558265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8051 </a:t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  <a:t>ASSEMBLY </a:t>
            </a:r>
            <a:b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  <a:t>PROGRAMMING</a:t>
            </a: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ASSEMBLING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AND RUNNING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AN 8051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PROGRAM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985328"/>
          </a:xfrm>
        </p:spPr>
        <p:txBody>
          <a:bodyPr/>
          <a:lstStyle/>
          <a:p>
            <a:pPr marL="0" indent="0">
              <a:lnSpc>
                <a:spcPts val="2896"/>
              </a:lnSpc>
              <a:spcBef>
                <a:spcPts val="631"/>
              </a:spcBef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ts val="2896"/>
              </a:lnSpc>
              <a:spcBef>
                <a:spcPts val="631"/>
              </a:spcBef>
              <a:buNone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step of Assembly language </a:t>
            </a:r>
            <a:r>
              <a:rPr lang="en-US" dirty="0" smtClean="0">
                <a:solidFill>
                  <a:schemeClr val="tx1"/>
                </a:solidFill>
              </a:rPr>
              <a:t>program </a:t>
            </a:r>
            <a:r>
              <a:rPr lang="en-US" dirty="0">
                <a:solidFill>
                  <a:schemeClr val="tx1"/>
                </a:solidFill>
              </a:rPr>
              <a:t>are outlines as follows:</a:t>
            </a:r>
          </a:p>
          <a:p>
            <a:pPr marL="285750" indent="-285750">
              <a:lnSpc>
                <a:spcPct val="10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1. First </a:t>
            </a:r>
            <a:r>
              <a:rPr lang="en-US" dirty="0">
                <a:solidFill>
                  <a:schemeClr val="tx1"/>
                </a:solidFill>
              </a:rPr>
              <a:t>we use an editor to type a program, </a:t>
            </a:r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create and/or edit the </a:t>
            </a:r>
            <a:r>
              <a:rPr lang="en-US" dirty="0" smtClean="0">
                <a:solidFill>
                  <a:schemeClr val="tx1"/>
                </a:solidFill>
              </a:rPr>
              <a:t>program (The </a:t>
            </a:r>
            <a:r>
              <a:rPr lang="en-US" dirty="0">
                <a:solidFill>
                  <a:schemeClr val="tx1"/>
                </a:solidFill>
              </a:rPr>
              <a:t>editor must be able to produce </a:t>
            </a:r>
            <a:r>
              <a:rPr lang="en-US" dirty="0" smtClean="0">
                <a:solidFill>
                  <a:schemeClr val="tx1"/>
                </a:solidFill>
              </a:rPr>
              <a:t>an </a:t>
            </a:r>
            <a:r>
              <a:rPr lang="en-US" dirty="0">
                <a:solidFill>
                  <a:schemeClr val="tx1"/>
                </a:solidFill>
              </a:rPr>
              <a:t>ASCII file</a:t>
            </a: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source file </a:t>
            </a:r>
            <a:r>
              <a:rPr lang="en-US" dirty="0" smtClean="0">
                <a:solidFill>
                  <a:schemeClr val="tx1"/>
                </a:solidFill>
              </a:rPr>
              <a:t>has </a:t>
            </a:r>
            <a:r>
              <a:rPr lang="en-US" dirty="0">
                <a:solidFill>
                  <a:schemeClr val="tx1"/>
                </a:solidFill>
              </a:rPr>
              <a:t>the extension “</a:t>
            </a:r>
            <a:r>
              <a:rPr lang="en-US" dirty="0" err="1">
                <a:solidFill>
                  <a:schemeClr val="tx1"/>
                </a:solidFill>
              </a:rPr>
              <a:t>asm</a:t>
            </a:r>
            <a:r>
              <a:rPr lang="en-US" dirty="0">
                <a:solidFill>
                  <a:schemeClr val="tx1"/>
                </a:solidFill>
              </a:rPr>
              <a:t>“ or “</a:t>
            </a:r>
            <a:r>
              <a:rPr lang="en-US" dirty="0" err="1">
                <a:solidFill>
                  <a:schemeClr val="tx1"/>
                </a:solidFill>
              </a:rPr>
              <a:t>src</a:t>
            </a:r>
            <a:r>
              <a:rPr lang="en-US" dirty="0">
                <a:solidFill>
                  <a:schemeClr val="tx1"/>
                </a:solidFill>
              </a:rPr>
              <a:t>”, depending </a:t>
            </a:r>
            <a:r>
              <a:rPr lang="en-US" dirty="0" smtClean="0">
                <a:solidFill>
                  <a:schemeClr val="tx1"/>
                </a:solidFill>
              </a:rPr>
              <a:t>on </a:t>
            </a:r>
            <a:r>
              <a:rPr lang="en-US" dirty="0">
                <a:solidFill>
                  <a:schemeClr val="tx1"/>
                </a:solidFill>
              </a:rPr>
              <a:t>which assembly </a:t>
            </a:r>
            <a:r>
              <a:rPr lang="en-US" dirty="0" smtClean="0">
                <a:solidFill>
                  <a:schemeClr val="tx1"/>
                </a:solidFill>
              </a:rPr>
              <a:t> used</a:t>
            </a: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endParaRPr lang="en-US" dirty="0" smtClean="0">
              <a:solidFill>
                <a:schemeClr val="tx1"/>
              </a:solidFill>
            </a:endParaRP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2. The </a:t>
            </a: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asm</a:t>
            </a:r>
            <a:r>
              <a:rPr lang="en-US" dirty="0">
                <a:solidFill>
                  <a:schemeClr val="tx1"/>
                </a:solidFill>
              </a:rPr>
              <a:t>” source file containing the </a:t>
            </a:r>
            <a:r>
              <a:rPr lang="en-US" dirty="0" smtClean="0">
                <a:solidFill>
                  <a:schemeClr val="tx1"/>
                </a:solidFill>
              </a:rPr>
              <a:t>program </a:t>
            </a:r>
            <a:r>
              <a:rPr lang="en-US" dirty="0">
                <a:solidFill>
                  <a:schemeClr val="tx1"/>
                </a:solidFill>
              </a:rPr>
              <a:t>code </a:t>
            </a:r>
            <a:r>
              <a:rPr lang="en-US" dirty="0" smtClean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1"/>
                </a:solidFill>
              </a:rPr>
              <a:t>fed to </a:t>
            </a:r>
            <a:r>
              <a:rPr lang="en-US" dirty="0" smtClean="0">
                <a:solidFill>
                  <a:schemeClr val="tx1"/>
                </a:solidFill>
              </a:rPr>
              <a:t>an </a:t>
            </a:r>
            <a:r>
              <a:rPr lang="en-US" dirty="0">
                <a:solidFill>
                  <a:schemeClr val="tx1"/>
                </a:solidFill>
              </a:rPr>
              <a:t>8051 assembler</a:t>
            </a: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The assembler will produce an object </a:t>
            </a:r>
            <a:r>
              <a:rPr lang="en-US" dirty="0" smtClean="0">
                <a:solidFill>
                  <a:schemeClr val="tx1"/>
                </a:solidFill>
              </a:rPr>
              <a:t>file(.</a:t>
            </a:r>
            <a:r>
              <a:rPr lang="en-US" dirty="0" err="1" smtClean="0">
                <a:solidFill>
                  <a:schemeClr val="tx1"/>
                </a:solidFill>
              </a:rPr>
              <a:t>obj</a:t>
            </a:r>
            <a:r>
              <a:rPr lang="en-US" dirty="0" smtClean="0">
                <a:solidFill>
                  <a:schemeClr val="tx1"/>
                </a:solidFill>
              </a:rPr>
              <a:t>)and a </a:t>
            </a:r>
            <a:r>
              <a:rPr lang="en-US" dirty="0">
                <a:solidFill>
                  <a:schemeClr val="tx1"/>
                </a:solidFill>
              </a:rPr>
              <a:t>list </a:t>
            </a:r>
            <a:r>
              <a:rPr lang="en-US" dirty="0" smtClean="0">
                <a:solidFill>
                  <a:schemeClr val="tx1"/>
                </a:solidFill>
              </a:rPr>
              <a:t>file(.</a:t>
            </a:r>
            <a:r>
              <a:rPr lang="en-US" dirty="0" err="1" smtClean="0">
                <a:solidFill>
                  <a:schemeClr val="tx1"/>
                </a:solidFill>
              </a:rPr>
              <a:t>lst</a:t>
            </a:r>
            <a:r>
              <a:rPr lang="en-US" dirty="0" smtClean="0">
                <a:solidFill>
                  <a:schemeClr val="tx1"/>
                </a:solidFill>
              </a:rPr>
              <a:t>)  </a:t>
            </a: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452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-1" y="565226"/>
            <a:ext cx="2558265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>
                <a:latin typeface="TICRED+Tahoma"/>
                <a:cs typeface="TICRED+Tahoma"/>
              </a:rPr>
              <a:t/>
            </a:r>
            <a:br>
              <a:rPr lang="en-US" dirty="0"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>8051 </a:t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  <a:t>ASSEMBLY </a:t>
            </a:r>
            <a:b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sz="2000" dirty="0" smtClean="0">
                <a:solidFill>
                  <a:srgbClr val="C00000"/>
                </a:solidFill>
                <a:latin typeface="TICRED+Tahoma"/>
                <a:cs typeface="TICRED+Tahoma"/>
              </a:rPr>
              <a:t>PROGRAMMING</a:t>
            </a: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ASSEMBLING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AND RUNNING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AN 8051 </a:t>
            </a:r>
            <a:b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C00000"/>
                </a:solidFill>
                <a:latin typeface="TICRED+Tahoma"/>
                <a:cs typeface="TICRED+Tahoma"/>
              </a:rPr>
              <a:t>PROGRAM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985328"/>
          </a:xfrm>
        </p:spPr>
        <p:txBody>
          <a:bodyPr/>
          <a:lstStyle/>
          <a:p>
            <a:pPr marL="0" indent="0">
              <a:lnSpc>
                <a:spcPts val="2896"/>
              </a:lnSpc>
              <a:spcBef>
                <a:spcPts val="631"/>
              </a:spcBef>
              <a:buNone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step of Assembly language </a:t>
            </a:r>
            <a:r>
              <a:rPr lang="en-US" dirty="0" smtClean="0">
                <a:solidFill>
                  <a:schemeClr val="tx1"/>
                </a:solidFill>
              </a:rPr>
              <a:t>program </a:t>
            </a:r>
            <a:r>
              <a:rPr lang="en-US" dirty="0">
                <a:solidFill>
                  <a:schemeClr val="tx1"/>
                </a:solidFill>
              </a:rPr>
              <a:t>are outlines as follows:</a:t>
            </a: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3.Assembler </a:t>
            </a:r>
            <a:r>
              <a:rPr lang="en-US" dirty="0">
                <a:solidFill>
                  <a:schemeClr val="tx1"/>
                </a:solidFill>
              </a:rPr>
              <a:t>require </a:t>
            </a:r>
            <a:r>
              <a:rPr lang="en-US" dirty="0" smtClean="0">
                <a:solidFill>
                  <a:schemeClr val="tx1"/>
                </a:solidFill>
              </a:rPr>
              <a:t>linking which takes </a:t>
            </a:r>
            <a:r>
              <a:rPr lang="en-US" dirty="0">
                <a:solidFill>
                  <a:schemeClr val="tx1"/>
                </a:solidFill>
              </a:rPr>
              <a:t>one or more object </a:t>
            </a:r>
            <a:r>
              <a:rPr lang="en-US" dirty="0" smtClean="0">
                <a:solidFill>
                  <a:schemeClr val="tx1"/>
                </a:solidFill>
              </a:rPr>
              <a:t>code </a:t>
            </a:r>
            <a:r>
              <a:rPr lang="en-US" dirty="0">
                <a:solidFill>
                  <a:schemeClr val="tx1"/>
                </a:solidFill>
              </a:rPr>
              <a:t>files and produce an absolute object file </a:t>
            </a:r>
            <a:r>
              <a:rPr lang="en-US" dirty="0" smtClean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chemeClr val="tx1"/>
                </a:solidFill>
              </a:rPr>
              <a:t>the extension “abs</a:t>
            </a:r>
            <a:r>
              <a:rPr lang="en-US" dirty="0" smtClean="0">
                <a:solidFill>
                  <a:schemeClr val="tx1"/>
                </a:solidFill>
              </a:rPr>
              <a:t>” </a:t>
            </a: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This abs file is used by 8051 trainers that </a:t>
            </a:r>
            <a:r>
              <a:rPr lang="en-US" dirty="0" smtClean="0">
                <a:solidFill>
                  <a:schemeClr val="tx1"/>
                </a:solidFill>
              </a:rPr>
              <a:t>have </a:t>
            </a:r>
            <a:r>
              <a:rPr lang="en-US" dirty="0">
                <a:solidFill>
                  <a:schemeClr val="tx1"/>
                </a:solidFill>
              </a:rPr>
              <a:t>a monitor </a:t>
            </a:r>
            <a:r>
              <a:rPr lang="en-US" dirty="0" smtClean="0">
                <a:solidFill>
                  <a:schemeClr val="tx1"/>
                </a:solidFill>
              </a:rPr>
              <a:t>program</a:t>
            </a: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endParaRPr lang="en-US" dirty="0" smtClean="0">
              <a:solidFill>
                <a:schemeClr val="tx1"/>
              </a:solidFill>
            </a:endParaRP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4. Next </a:t>
            </a:r>
            <a:r>
              <a:rPr lang="en-US" dirty="0">
                <a:solidFill>
                  <a:schemeClr val="tx1"/>
                </a:solidFill>
              </a:rPr>
              <a:t>the “abs” file is fed into a program </a:t>
            </a:r>
            <a:r>
              <a:rPr lang="en-US" dirty="0" smtClean="0">
                <a:solidFill>
                  <a:schemeClr val="tx1"/>
                </a:solidFill>
              </a:rPr>
              <a:t>called </a:t>
            </a:r>
            <a:r>
              <a:rPr lang="en-US" dirty="0">
                <a:solidFill>
                  <a:schemeClr val="tx1"/>
                </a:solidFill>
              </a:rPr>
              <a:t>“OH” (object to hex converter) </a:t>
            </a:r>
            <a:r>
              <a:rPr lang="en-US" dirty="0" smtClean="0">
                <a:solidFill>
                  <a:schemeClr val="tx1"/>
                </a:solidFill>
              </a:rPr>
              <a:t>which </a:t>
            </a:r>
            <a:r>
              <a:rPr lang="en-US" dirty="0">
                <a:solidFill>
                  <a:schemeClr val="tx1"/>
                </a:solidFill>
              </a:rPr>
              <a:t>creates a file with extension “hex</a:t>
            </a:r>
            <a:r>
              <a:rPr lang="en-US" dirty="0" smtClean="0">
                <a:solidFill>
                  <a:schemeClr val="tx1"/>
                </a:solidFill>
              </a:rPr>
              <a:t>” that </a:t>
            </a:r>
            <a:r>
              <a:rPr lang="en-US" dirty="0">
                <a:solidFill>
                  <a:schemeClr val="tx1"/>
                </a:solidFill>
              </a:rPr>
              <a:t>is ready to burn into </a:t>
            </a:r>
            <a:r>
              <a:rPr lang="en-US" dirty="0" smtClean="0">
                <a:solidFill>
                  <a:schemeClr val="tx1"/>
                </a:solidFill>
              </a:rPr>
              <a:t>ROM </a:t>
            </a: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This  </a:t>
            </a:r>
            <a:r>
              <a:rPr lang="en-US" dirty="0">
                <a:solidFill>
                  <a:schemeClr val="tx1"/>
                </a:solidFill>
              </a:rPr>
              <a:t>program comes with all 8051 </a:t>
            </a:r>
            <a:r>
              <a:rPr lang="en-US" dirty="0" smtClean="0">
                <a:solidFill>
                  <a:schemeClr val="tx1"/>
                </a:solidFill>
              </a:rPr>
              <a:t>assemblers  </a:t>
            </a: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114300">
              <a:lnSpc>
                <a:spcPct val="100000"/>
              </a:lnSpc>
              <a:spcBef>
                <a:spcPts val="631"/>
              </a:spcBef>
            </a:pPr>
            <a:r>
              <a:rPr lang="en-US" dirty="0" smtClean="0">
                <a:solidFill>
                  <a:schemeClr val="tx1"/>
                </a:solidFill>
              </a:rPr>
              <a:t>Recent </a:t>
            </a:r>
            <a:r>
              <a:rPr lang="en-US" dirty="0">
                <a:solidFill>
                  <a:schemeClr val="tx1"/>
                </a:solidFill>
              </a:rPr>
              <a:t>Windows-based assemblers combine </a:t>
            </a:r>
            <a:r>
              <a:rPr lang="en-US" dirty="0" smtClean="0">
                <a:solidFill>
                  <a:schemeClr val="tx1"/>
                </a:solidFill>
              </a:rPr>
              <a:t>step </a:t>
            </a:r>
            <a:r>
              <a:rPr lang="en-US" dirty="0">
                <a:solidFill>
                  <a:schemeClr val="tx1"/>
                </a:solidFill>
              </a:rPr>
              <a:t>2 through 4 into one step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10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6853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  <a:t>ASSEMBLING </a:t>
            </a: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AND RUNNING </a:t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AN 8051 </a:t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PROGRAM </a:t>
            </a:r>
            <a: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Steps to Create </a:t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a Program</a:t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8" y="11974"/>
            <a:ext cx="5826642" cy="51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7307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941" algn="ctr">
              <a:lnSpc>
                <a:spcPts val="2896"/>
              </a:lnSpc>
            </a:pPr>
            <a: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  <a:t>ASSEMBLING </a:t>
            </a: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AND RUNNING </a:t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AN 8051 </a:t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PROGRAM </a:t>
            </a:r>
            <a: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  <a:t/>
            </a:r>
            <a:b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/>
            </a:r>
            <a:b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</a:br>
            <a:r>
              <a:rPr lang="en-US" dirty="0" err="1" smtClean="0">
                <a:solidFill>
                  <a:srgbClr val="FF0000"/>
                </a:solidFill>
                <a:latin typeface="TICRED+Tahoma"/>
                <a:cs typeface="TICRED+Tahoma"/>
              </a:rPr>
              <a:t>lst</a:t>
            </a:r>
            <a: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  <a:t> </a:t>
            </a: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File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The </a:t>
            </a:r>
            <a:r>
              <a:rPr lang="en-US" dirty="0" err="1">
                <a:solidFill>
                  <a:srgbClr val="000000"/>
                </a:solidFill>
                <a:latin typeface="TICRED+Tahoma"/>
                <a:cs typeface="TICRED+Tahoma"/>
              </a:rPr>
              <a:t>lst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 (list) file, which is optional, is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very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useful to the programmer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It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lists all the </a:t>
            </a:r>
            <a:r>
              <a:rPr lang="en-US" dirty="0" err="1">
                <a:solidFill>
                  <a:srgbClr val="000000"/>
                </a:solidFill>
                <a:latin typeface="TICRED+Tahoma"/>
                <a:cs typeface="TICRED+Tahoma"/>
              </a:rPr>
              <a:t>opcodes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 and addresses as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well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as errors that the assembler detected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programmer uses the </a:t>
            </a:r>
            <a:r>
              <a:rPr lang="en-US" dirty="0" err="1">
                <a:solidFill>
                  <a:srgbClr val="000000"/>
                </a:solidFill>
                <a:latin typeface="TICRED+Tahoma"/>
                <a:cs typeface="TICRED+Tahoma"/>
              </a:rPr>
              <a:t>lst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 file to find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syntax errors or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debug</a:t>
            </a: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 smtClean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0">
              <a:lnSpc>
                <a:spcPts val="3382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TICRED+Tahoma"/>
              <a:cs typeface="TICRED+Tahoma"/>
            </a:endParaRPr>
          </a:p>
          <a:p>
            <a:pPr marL="114300">
              <a:lnSpc>
                <a:spcPts val="2896"/>
              </a:lnSpc>
              <a:spcBef>
                <a:spcPts val="631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77919" y="1546778"/>
            <a:ext cx="6510231" cy="3596673"/>
            <a:chOff x="2849526" y="1546778"/>
            <a:chExt cx="6980952" cy="35966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9526" y="1546778"/>
              <a:ext cx="6980952" cy="31047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8269" y="4619641"/>
              <a:ext cx="990476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0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PROGRAM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COUNTER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ROM </a:t>
            </a:r>
            <a:r>
              <a:rPr lang="en-US" dirty="0" smtClean="0">
                <a:solidFill>
                  <a:srgbClr val="FF0000"/>
                </a:solidFill>
              </a:rPr>
              <a:t>SPACE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Program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Counter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2650169" y="1897825"/>
            <a:ext cx="6180966" cy="3245626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program counter points to the </a:t>
            </a:r>
            <a:r>
              <a:rPr lang="en-US" dirty="0" smtClean="0">
                <a:solidFill>
                  <a:schemeClr val="tx1"/>
                </a:solidFill>
              </a:rPr>
              <a:t> address </a:t>
            </a:r>
            <a:r>
              <a:rPr lang="en-US" dirty="0">
                <a:solidFill>
                  <a:schemeClr val="tx1"/>
                </a:solidFill>
              </a:rPr>
              <a:t>of the next instruction to be </a:t>
            </a:r>
            <a:r>
              <a:rPr lang="en-US" dirty="0" smtClean="0">
                <a:solidFill>
                  <a:schemeClr val="tx1"/>
                </a:solidFill>
              </a:rPr>
              <a:t> executed</a:t>
            </a:r>
          </a:p>
          <a:p>
            <a:pPr>
              <a:buClr>
                <a:srgbClr val="C00000"/>
              </a:buClr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program counter is 16 bits wide</a:t>
            </a:r>
          </a:p>
          <a:p>
            <a:pPr lvl="1">
              <a:buClr>
                <a:srgbClr val="C00000"/>
              </a:buClr>
            </a:pPr>
            <a:r>
              <a:rPr lang="en-US" dirty="0" smtClean="0">
                <a:solidFill>
                  <a:schemeClr val="tx1"/>
                </a:solidFill>
              </a:rPr>
              <a:t>This </a:t>
            </a:r>
            <a:r>
              <a:rPr lang="en-US" dirty="0">
                <a:solidFill>
                  <a:schemeClr val="tx1"/>
                </a:solidFill>
              </a:rPr>
              <a:t>means that it can access program </a:t>
            </a:r>
            <a:r>
              <a:rPr lang="en-US" dirty="0" smtClean="0">
                <a:solidFill>
                  <a:schemeClr val="tx1"/>
                </a:solidFill>
              </a:rPr>
              <a:t>addresses </a:t>
            </a:r>
            <a:r>
              <a:rPr lang="en-US" dirty="0">
                <a:solidFill>
                  <a:schemeClr val="tx1"/>
                </a:solidFill>
              </a:rPr>
              <a:t>0000 to FFFFH, a total of 64K </a:t>
            </a:r>
            <a:r>
              <a:rPr lang="en-US" dirty="0" smtClean="0">
                <a:solidFill>
                  <a:schemeClr val="tx1"/>
                </a:solidFill>
              </a:rPr>
              <a:t> bytes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code</a:t>
            </a:r>
          </a:p>
          <a:p>
            <a:pPr marL="457189" lvl="1">
              <a:spcBef>
                <a:spcPts val="600"/>
              </a:spcBef>
              <a:buClr>
                <a:srgbClr val="C00000"/>
              </a:buClr>
              <a:buFont typeface="Nunito Sans"/>
              <a:buChar char="▪"/>
            </a:pPr>
            <a:r>
              <a:rPr lang="en-US" dirty="0" smtClean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</a:rPr>
              <a:t>8051 members start at memory  address 0000 when they’re powered up</a:t>
            </a:r>
          </a:p>
          <a:p>
            <a:pPr marL="457189" lvl="1">
              <a:spcBef>
                <a:spcPts val="600"/>
              </a:spcBef>
              <a:buClr>
                <a:srgbClr val="C00000"/>
              </a:buClr>
              <a:buFont typeface="Nunito Sans"/>
              <a:buChar char="▪"/>
            </a:pPr>
            <a:r>
              <a:rPr lang="en-US" dirty="0" smtClean="0">
                <a:solidFill>
                  <a:schemeClr val="tx1"/>
                </a:solidFill>
              </a:rPr>
              <a:t>Program </a:t>
            </a:r>
            <a:r>
              <a:rPr lang="en-US" dirty="0">
                <a:solidFill>
                  <a:schemeClr val="tx1"/>
                </a:solidFill>
              </a:rPr>
              <a:t>Counter has the value of 0000 </a:t>
            </a:r>
          </a:p>
          <a:p>
            <a:pPr marL="457189" lvl="1">
              <a:spcBef>
                <a:spcPts val="600"/>
              </a:spcBef>
              <a:buClr>
                <a:srgbClr val="C00000"/>
              </a:buClr>
              <a:buFont typeface="Nunito Sans"/>
              <a:buChar char="▪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first </a:t>
            </a:r>
            <a:r>
              <a:rPr lang="en-US" dirty="0" err="1">
                <a:solidFill>
                  <a:schemeClr val="tx1"/>
                </a:solidFill>
              </a:rPr>
              <a:t>opcode</a:t>
            </a:r>
            <a:r>
              <a:rPr lang="en-US" dirty="0">
                <a:solidFill>
                  <a:schemeClr val="tx1"/>
                </a:solidFill>
              </a:rPr>
              <a:t> is burned into ROM  address 0000H, since this is where the 8051 looks for the first instruction when it  is booted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890" y="170120"/>
            <a:ext cx="3984221" cy="16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5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PROGRAM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COUNTER AND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ROM </a:t>
            </a:r>
            <a:r>
              <a:rPr lang="en-US" dirty="0" smtClean="0">
                <a:solidFill>
                  <a:srgbClr val="C00000"/>
                </a:solidFill>
              </a:rPr>
              <a:t>SPACE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Placing Code in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ROM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4056" y="75769"/>
            <a:ext cx="6127803" cy="668510"/>
          </a:xfrm>
        </p:spPr>
        <p:txBody>
          <a:bodyPr/>
          <a:lstStyle/>
          <a:p>
            <a:pPr marL="126997" indent="0">
              <a:buNone/>
            </a:pPr>
            <a:r>
              <a:rPr lang="en-US" dirty="0">
                <a:solidFill>
                  <a:schemeClr val="tx1"/>
                </a:solidFill>
              </a:rPr>
              <a:t>Examine the list file and how the code </a:t>
            </a:r>
            <a:r>
              <a:rPr lang="en-US" dirty="0" smtClean="0">
                <a:solidFill>
                  <a:schemeClr val="tx1"/>
                </a:solidFill>
              </a:rPr>
              <a:t> is </a:t>
            </a:r>
            <a:r>
              <a:rPr lang="en-US" dirty="0">
                <a:solidFill>
                  <a:schemeClr val="tx1"/>
                </a:solidFill>
              </a:rPr>
              <a:t>placed in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88" y="521837"/>
            <a:ext cx="6127802" cy="2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23" y="3208183"/>
            <a:ext cx="6266667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PROGRAM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COUNTER AND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ROM </a:t>
            </a:r>
            <a:r>
              <a:rPr lang="en-US" dirty="0" smtClean="0">
                <a:solidFill>
                  <a:srgbClr val="C00000"/>
                </a:solidFill>
              </a:rPr>
              <a:t>SPACE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Placing Code in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ROM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cont</a:t>
            </a:r>
            <a:r>
              <a:rPr lang="en-US" dirty="0">
                <a:solidFill>
                  <a:srgbClr val="C00000"/>
                </a:solidFill>
              </a:rPr>
              <a:t>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2960585" y="132984"/>
            <a:ext cx="5596200" cy="760152"/>
          </a:xfrm>
        </p:spPr>
        <p:txBody>
          <a:bodyPr/>
          <a:lstStyle/>
          <a:p>
            <a:r>
              <a:rPr lang="en-US" dirty="0"/>
              <a:t>After the program is burned into ROM</a:t>
            </a:r>
            <a:r>
              <a:rPr lang="en-US" dirty="0" smtClean="0"/>
              <a:t>, the </a:t>
            </a:r>
            <a:r>
              <a:rPr lang="en-US" dirty="0" err="1"/>
              <a:t>opcode</a:t>
            </a:r>
            <a:r>
              <a:rPr lang="en-US" dirty="0"/>
              <a:t> and operand are placed </a:t>
            </a:r>
            <a:r>
              <a:rPr lang="en-US" dirty="0" smtClean="0"/>
              <a:t>in ROM </a:t>
            </a:r>
            <a:r>
              <a:rPr lang="en-US" dirty="0"/>
              <a:t>memory location starting at 0000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64" y="791070"/>
            <a:ext cx="48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Microcontrollers and embedded   processors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5596200" cy="4737877"/>
          </a:xfrm>
        </p:spPr>
        <p:txBody>
          <a:bodyPr/>
          <a:lstStyle/>
          <a:p>
            <a:pPr marL="126997" indent="0">
              <a:buNone/>
            </a:pPr>
            <a:r>
              <a:rPr lang="en-US" dirty="0">
                <a:solidFill>
                  <a:srgbClr val="FF0000"/>
                </a:solidFill>
                <a:latin typeface="+mn-lt"/>
              </a:rPr>
              <a:t>General-purpose microprocessors</a:t>
            </a:r>
          </a:p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Must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add RAM, ROM, I/O ports, and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timers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externally to make them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functional</a:t>
            </a:r>
          </a:p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Make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the system bulkier and much more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expensive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Have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the advantage of versatility on the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amount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of RAM, ROM, and I/O ports</a:t>
            </a:r>
          </a:p>
          <a:p>
            <a:pPr marL="126997" indent="0">
              <a:buNone/>
            </a:pPr>
            <a:r>
              <a:rPr lang="en-US" dirty="0">
                <a:solidFill>
                  <a:srgbClr val="FF0000"/>
                </a:solidFill>
                <a:latin typeface="+mn-lt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+mn-lt"/>
              </a:rPr>
              <a:t>icrocontroller  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The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fixed amount of on-chip ROM, RAM,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and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number of I/O ports makes them ideal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for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many applications in which cost and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space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are critical</a:t>
            </a:r>
          </a:p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In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many applications, the space it takes,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the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power it consumes, and the price per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unit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are much more critical considerations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than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the computing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3382"/>
              </a:lnSpc>
            </a:pPr>
            <a:r>
              <a:rPr lang="en-US" dirty="0" smtClean="0"/>
              <a:t>PC </a:t>
            </a:r>
            <a:r>
              <a:rPr lang="en-US" dirty="0" err="1" smtClean="0"/>
              <a:t>Vs</a:t>
            </a:r>
            <a:r>
              <a:rPr lang="en-US" dirty="0" smtClean="0"/>
              <a:t> Embedded   systems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+mn-lt"/>
                <a:cs typeface="TICRED+Tahoma"/>
              </a:rPr>
              <a:t>An embedded product uses a microprocessor (or </a:t>
            </a:r>
            <a:r>
              <a:rPr lang="en-US" dirty="0" smtClean="0">
                <a:solidFill>
                  <a:srgbClr val="000000"/>
                </a:solidFill>
                <a:latin typeface="+mn-lt"/>
                <a:cs typeface="TICRED+Tahoma"/>
              </a:rPr>
              <a:t>                microcontroller</a:t>
            </a:r>
            <a:r>
              <a:rPr lang="en-US" dirty="0">
                <a:solidFill>
                  <a:srgbClr val="000000"/>
                </a:solidFill>
                <a:latin typeface="+mn-lt"/>
                <a:cs typeface="TICRED+Tahoma"/>
              </a:rPr>
              <a:t>) </a:t>
            </a:r>
            <a:r>
              <a:rPr lang="en-US" dirty="0" smtClean="0">
                <a:solidFill>
                  <a:srgbClr val="000000"/>
                </a:solidFill>
                <a:latin typeface="+mn-lt"/>
                <a:cs typeface="TICRED+Tahoma"/>
              </a:rPr>
              <a:t>to 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TICRED+Tahoma"/>
              </a:rPr>
              <a:t>do </a:t>
            </a:r>
            <a:r>
              <a:rPr lang="en-US" dirty="0">
                <a:solidFill>
                  <a:srgbClr val="FF0000"/>
                </a:solidFill>
                <a:latin typeface="+mn-lt"/>
                <a:cs typeface="TICRED+Tahoma"/>
              </a:rPr>
              <a:t>one task and one task only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+mn-lt"/>
                <a:cs typeface="TICRED+Tahoma"/>
              </a:rPr>
              <a:t>There is </a:t>
            </a:r>
            <a:r>
              <a:rPr lang="en-US" dirty="0">
                <a:solidFill>
                  <a:srgbClr val="FF0000"/>
                </a:solidFill>
                <a:latin typeface="+mn-lt"/>
                <a:cs typeface="TICRED+Tahoma"/>
              </a:rPr>
              <a:t>only one application software </a:t>
            </a:r>
            <a:r>
              <a:rPr lang="en-US" dirty="0">
                <a:solidFill>
                  <a:srgbClr val="000000"/>
                </a:solidFill>
                <a:latin typeface="+mn-lt"/>
                <a:cs typeface="TICRED+Tahoma"/>
              </a:rPr>
              <a:t>that is typically burned into </a:t>
            </a:r>
            <a:r>
              <a:rPr lang="en-US" dirty="0" smtClean="0">
                <a:solidFill>
                  <a:srgbClr val="000000"/>
                </a:solidFill>
                <a:latin typeface="+mn-lt"/>
                <a:cs typeface="TICRED+Tahoma"/>
              </a:rPr>
              <a:t>ROM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+mn-lt"/>
              <a:cs typeface="TICRED+Tahom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+mn-lt"/>
                <a:cs typeface="TICRED+Tahoma"/>
              </a:rPr>
              <a:t>A PC, in contrast with the </a:t>
            </a:r>
            <a:r>
              <a:rPr lang="en-US" dirty="0" smtClean="0">
                <a:solidFill>
                  <a:srgbClr val="000000"/>
                </a:solidFill>
                <a:latin typeface="+mn-lt"/>
                <a:cs typeface="TICRED+Tahoma"/>
              </a:rPr>
              <a:t>embedded system</a:t>
            </a:r>
            <a:r>
              <a:rPr lang="en-US" dirty="0">
                <a:solidFill>
                  <a:srgbClr val="000000"/>
                </a:solidFill>
                <a:latin typeface="+mn-lt"/>
                <a:cs typeface="TICRED+Tahoma"/>
              </a:rPr>
              <a:t>, can be </a:t>
            </a:r>
            <a:r>
              <a:rPr lang="en-US" dirty="0" smtClean="0">
                <a:solidFill>
                  <a:srgbClr val="000000"/>
                </a:solidFill>
                <a:latin typeface="+mn-lt"/>
                <a:cs typeface="TICRED+Tahoma"/>
              </a:rPr>
              <a:t>used </a:t>
            </a:r>
            <a:r>
              <a:rPr lang="en-US" dirty="0">
                <a:solidFill>
                  <a:srgbClr val="000000"/>
                </a:solidFill>
                <a:latin typeface="+mn-lt"/>
                <a:cs typeface="TICRED+Tahoma"/>
              </a:rPr>
              <a:t>for </a:t>
            </a:r>
            <a:r>
              <a:rPr lang="en-US" dirty="0">
                <a:solidFill>
                  <a:srgbClr val="FF0000"/>
                </a:solidFill>
                <a:latin typeface="+mn-lt"/>
                <a:cs typeface="TICRED+Tahoma"/>
              </a:rPr>
              <a:t>any number 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TICRED+Tahoma"/>
              </a:rPr>
              <a:t>of applications</a:t>
            </a:r>
            <a:endParaRPr lang="en-US" dirty="0">
              <a:solidFill>
                <a:srgbClr val="FF0000"/>
              </a:solidFill>
              <a:latin typeface="+mn-lt"/>
              <a:cs typeface="TICRED+Tahom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cs typeface="TICRED+Tahoma"/>
              </a:rPr>
              <a:t>It has RAM memory and an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TICRED+Tahoma"/>
              </a:rPr>
              <a:t>operating system </a:t>
            </a:r>
            <a:r>
              <a:rPr lang="en-US" dirty="0">
                <a:solidFill>
                  <a:schemeClr val="tx1"/>
                </a:solidFill>
                <a:latin typeface="+mn-lt"/>
                <a:cs typeface="TICRED+Tahoma"/>
              </a:rPr>
              <a:t>that loads a variety of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TICRED+Tahoma"/>
              </a:rPr>
              <a:t>applications into </a:t>
            </a:r>
            <a:r>
              <a:rPr lang="en-US" dirty="0">
                <a:solidFill>
                  <a:schemeClr val="tx1"/>
                </a:solidFill>
                <a:latin typeface="+mn-lt"/>
                <a:cs typeface="TICRED+Tahoma"/>
              </a:rPr>
              <a:t>RAM and lets the CPU run them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cs typeface="TICRED+Tahoma"/>
              </a:rPr>
              <a:t>A PC contains or is connected to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TICRED+Tahoma"/>
              </a:rPr>
              <a:t>various embedded </a:t>
            </a:r>
            <a:r>
              <a:rPr lang="en-US" dirty="0">
                <a:solidFill>
                  <a:schemeClr val="tx1"/>
                </a:solidFill>
                <a:latin typeface="+mn-lt"/>
                <a:cs typeface="TICRED+Tahoma"/>
              </a:rPr>
              <a:t>products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cs typeface="TICRED+Tahoma"/>
              </a:rPr>
              <a:t>Each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TICRED+Tahoma"/>
              </a:rPr>
              <a:t>peripheral </a:t>
            </a:r>
            <a:r>
              <a:rPr lang="en-US" dirty="0">
                <a:solidFill>
                  <a:schemeClr val="tx1"/>
                </a:solidFill>
                <a:latin typeface="+mn-lt"/>
                <a:cs typeface="TICRED+Tahoma"/>
              </a:rPr>
              <a:t>has a microcontroller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TICRED+Tahoma"/>
              </a:rPr>
              <a:t>inside it </a:t>
            </a:r>
            <a:r>
              <a:rPr lang="en-US" dirty="0">
                <a:solidFill>
                  <a:schemeClr val="tx1"/>
                </a:solidFill>
                <a:latin typeface="+mn-lt"/>
                <a:cs typeface="TICRED+Tahoma"/>
              </a:rPr>
              <a:t>that performs only one </a:t>
            </a:r>
            <a:r>
              <a:rPr lang="en-US" dirty="0" smtClean="0">
                <a:solidFill>
                  <a:schemeClr val="tx1"/>
                </a:solidFill>
                <a:latin typeface="+mn-lt"/>
                <a:cs typeface="TICRED+Tahoma"/>
              </a:rPr>
              <a:t>task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126997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5688419" y="1488558"/>
            <a:ext cx="372139" cy="47846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PC </a:t>
            </a:r>
            <a:r>
              <a:rPr lang="en-US" dirty="0" err="1" smtClean="0"/>
              <a:t>Vs</a:t>
            </a:r>
            <a:r>
              <a:rPr lang="en-US" dirty="0" smtClean="0"/>
              <a:t> Embedded   systems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737877"/>
          </a:xfrm>
        </p:spPr>
        <p:txBody>
          <a:bodyPr/>
          <a:lstStyle/>
          <a:p>
            <a:pPr marL="126997" indent="0">
              <a:buNone/>
            </a:pP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Home</a:t>
            </a:r>
          </a:p>
          <a:p>
            <a:pPr marL="0">
              <a:lnSpc>
                <a:spcPts val="2411"/>
              </a:lnSpc>
              <a:spcBef>
                <a:spcPts val="0"/>
              </a:spcBef>
            </a:pP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Appliances, intercom, telephones, security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systems, garage door openers, answering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machines,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fax machines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, home computers, TVs, cable TV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tuner, VCR,,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remote controls, video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games, cellular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phones, musical instruments,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sewing machines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, lighting control, paging, camera,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pinball machines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, toys, exercise equipment</a:t>
            </a:r>
          </a:p>
          <a:p>
            <a:pPr marL="126997" indent="0">
              <a:buNone/>
            </a:pP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Office</a:t>
            </a:r>
          </a:p>
          <a:p>
            <a:pPr marL="114300">
              <a:lnSpc>
                <a:spcPts val="2411"/>
              </a:lnSpc>
              <a:spcBef>
                <a:spcPts val="0"/>
              </a:spcBef>
            </a:pP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Telephones, computers, security systems,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fax machines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, microwave, copier, laser printer,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color printer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, paging</a:t>
            </a:r>
          </a:p>
          <a:p>
            <a:pPr marL="126997" indent="0">
              <a:buNone/>
            </a:pPr>
            <a:r>
              <a:rPr lang="en-US" dirty="0" err="1" smtClean="0">
                <a:solidFill>
                  <a:srgbClr val="FF0000"/>
                </a:solidFill>
                <a:latin typeface="TICRED+Tahoma"/>
                <a:cs typeface="TICRED+Tahoma"/>
              </a:rPr>
              <a:t>Automatives</a:t>
            </a:r>
            <a:endParaRPr lang="en-US" dirty="0">
              <a:solidFill>
                <a:srgbClr val="FF0000"/>
              </a:solidFill>
              <a:latin typeface="TICRED+Tahoma"/>
              <a:cs typeface="TICRED+Tahoma"/>
            </a:endParaRPr>
          </a:p>
          <a:p>
            <a:pPr marL="0">
              <a:lnSpc>
                <a:spcPts val="2411"/>
              </a:lnSpc>
              <a:spcBef>
                <a:spcPts val="0"/>
              </a:spcBef>
            </a:pP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Trip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Counter,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engine control, air bag, </a:t>
            </a:r>
            <a:r>
              <a:rPr lang="en-US" dirty="0" err="1" smtClean="0">
                <a:solidFill>
                  <a:srgbClr val="535371"/>
                </a:solidFill>
                <a:latin typeface="TICRED+Tahoma"/>
                <a:cs typeface="TICRED+Tahoma"/>
              </a:rPr>
              <a:t>ABS,instrumentation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, security system,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transmission control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, entertainment, climate control,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Bluetooth panels,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keyless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operations</a:t>
            </a:r>
            <a:endParaRPr lang="en-US" dirty="0">
              <a:solidFill>
                <a:srgbClr val="535371"/>
              </a:solidFill>
              <a:latin typeface="TICRED+Tahoma"/>
              <a:cs typeface="TICRED+Tahoma"/>
            </a:endParaRPr>
          </a:p>
          <a:p>
            <a:pPr marL="126997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28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PC </a:t>
            </a:r>
            <a:r>
              <a:rPr lang="en-US" dirty="0" err="1" smtClean="0"/>
              <a:t>Vs</a:t>
            </a:r>
            <a:r>
              <a:rPr lang="en-US" dirty="0" smtClean="0"/>
              <a:t> Embedded   systems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953431"/>
          </a:xfrm>
        </p:spPr>
        <p:txBody>
          <a:bodyPr/>
          <a:lstStyle/>
          <a:p>
            <a:pPr marL="285750" indent="-285750">
              <a:lnSpc>
                <a:spcPts val="3382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One of the most critical needs of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an embedded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system is to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decrease power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consumption and space</a:t>
            </a:r>
          </a:p>
          <a:p>
            <a:pPr marL="285750" indent="-285750">
              <a:lnSpc>
                <a:spcPts val="3382"/>
              </a:lnSpc>
              <a:spcBef>
                <a:spcPts val="313"/>
              </a:spcBef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In high-performance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embedded processors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, the trend is to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integrate more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functions on the CPU chip and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let designer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decide which features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he/she wants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to use</a:t>
            </a:r>
          </a:p>
          <a:p>
            <a:pPr marL="126997" indent="0">
              <a:buNone/>
            </a:pP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In many cases using x86 PCs for </a:t>
            </a:r>
            <a:r>
              <a:rPr lang="en-US" dirty="0" smtClean="0">
                <a:solidFill>
                  <a:srgbClr val="000000"/>
                </a:solidFill>
                <a:latin typeface="TICRED+Tahoma"/>
                <a:cs typeface="TICRED+Tahoma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CRED+Tahoma"/>
                <a:cs typeface="TICRED+Tahoma"/>
              </a:rPr>
              <a:t>high-end embedded applications</a:t>
            </a:r>
          </a:p>
          <a:p>
            <a:r>
              <a:rPr lang="en-US" dirty="0">
                <a:solidFill>
                  <a:schemeClr val="tx1"/>
                </a:solidFill>
                <a:latin typeface="TICRED+Tahoma"/>
                <a:cs typeface="TICRED+Tahoma"/>
              </a:rPr>
              <a:t>Saves money and shortens development time</a:t>
            </a:r>
          </a:p>
          <a:p>
            <a:r>
              <a:rPr lang="en-US" dirty="0">
                <a:solidFill>
                  <a:schemeClr val="tx1"/>
                </a:solidFill>
                <a:latin typeface="TICRED+Tahoma"/>
                <a:cs typeface="TICRED+Tahoma"/>
              </a:rPr>
              <a:t>A vast library of software already written</a:t>
            </a:r>
          </a:p>
          <a:p>
            <a:r>
              <a:rPr lang="en-US" dirty="0">
                <a:solidFill>
                  <a:schemeClr val="tx1"/>
                </a:solidFill>
                <a:latin typeface="TICRED+Tahoma"/>
                <a:cs typeface="TICRED+Tahoma"/>
              </a:rPr>
              <a:t>Windows is a widely used </a:t>
            </a:r>
            <a:r>
              <a:rPr lang="en-US" dirty="0" smtClean="0">
                <a:solidFill>
                  <a:schemeClr val="tx1"/>
                </a:solidFill>
                <a:latin typeface="TICRED+Tahoma"/>
                <a:cs typeface="TICRED+Tahoma"/>
              </a:rPr>
              <a:t>platform</a:t>
            </a:r>
            <a:endParaRPr lang="en-US" dirty="0">
              <a:solidFill>
                <a:schemeClr val="tx1"/>
              </a:solidFill>
              <a:latin typeface="TICRED+Tahoma"/>
              <a:cs typeface="TICRED+Tahoma"/>
            </a:endParaRPr>
          </a:p>
          <a:p>
            <a:pPr marL="126997" indent="0">
              <a:buNone/>
            </a:pPr>
            <a:endParaRPr lang="en-US" dirty="0">
              <a:solidFill>
                <a:srgbClr val="535371"/>
              </a:solidFill>
              <a:latin typeface="TICRED+Tahoma"/>
              <a:cs typeface="TICRED+Tahoma"/>
            </a:endParaRPr>
          </a:p>
          <a:p>
            <a:pPr marL="126997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98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242935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Common Characteristics of a Microcontroller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585" y="11974"/>
            <a:ext cx="6144900" cy="4953431"/>
          </a:xfrm>
        </p:spPr>
        <p:txBody>
          <a:bodyPr/>
          <a:lstStyle/>
          <a:p>
            <a:pPr marL="126997" indent="0">
              <a:buNone/>
            </a:pP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Microcontrollers may be</a:t>
            </a:r>
            <a: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  <a:t>:</a:t>
            </a:r>
          </a:p>
          <a:p>
            <a:pPr algn="just"/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‘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Embedded’ inside some other device (often a consumer product) so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that they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can control the features or actions of the product. </a:t>
            </a:r>
            <a:endParaRPr lang="en-US" dirty="0" smtClean="0">
              <a:solidFill>
                <a:srgbClr val="535371"/>
              </a:solidFill>
              <a:latin typeface="TICRED+Tahoma"/>
              <a:cs typeface="TICRED+Tahoma"/>
            </a:endParaRPr>
          </a:p>
          <a:p>
            <a:pPr algn="just"/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Another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name for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a microcontroller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is therefore an ‘</a:t>
            </a:r>
            <a:r>
              <a:rPr lang="en-US" dirty="0">
                <a:solidFill>
                  <a:srgbClr val="FF0000"/>
                </a:solidFill>
                <a:latin typeface="TICRED+Tahoma"/>
                <a:cs typeface="TICRED+Tahoma"/>
              </a:rPr>
              <a:t>embedded controller</a:t>
            </a:r>
            <a:r>
              <a:rPr lang="en-US" dirty="0" smtClean="0">
                <a:solidFill>
                  <a:srgbClr val="FF0000"/>
                </a:solidFill>
                <a:latin typeface="TICRED+Tahoma"/>
                <a:cs typeface="TICRED+Tahoma"/>
              </a:rPr>
              <a:t>’.</a:t>
            </a:r>
          </a:p>
          <a:p>
            <a:pPr algn="just"/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Dedicated to one task and run one speciﬁc program. The program is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stored in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ROM and generally does not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change</a:t>
            </a:r>
          </a:p>
          <a:p>
            <a:pPr algn="just"/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A low-power device. A battery-operated microcontroller might consume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as  little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as 50 </a:t>
            </a:r>
            <a:r>
              <a:rPr lang="en-US" dirty="0" err="1">
                <a:solidFill>
                  <a:srgbClr val="535371"/>
                </a:solidFill>
                <a:latin typeface="TICRED+Tahoma"/>
                <a:cs typeface="TICRED+Tahoma"/>
              </a:rPr>
              <a:t>milliwatts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.</a:t>
            </a:r>
          </a:p>
          <a:p>
            <a:pPr algn="just"/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A microcontroller may take an input from the device it is controlling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and controls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the device by sending signals to diﬀerent components in the device.</a:t>
            </a:r>
          </a:p>
          <a:p>
            <a:pPr algn="just"/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A microcontroller is often small and low cost. The components may be </a:t>
            </a:r>
            <a:r>
              <a:rPr lang="en-US" dirty="0" smtClean="0">
                <a:solidFill>
                  <a:srgbClr val="535371"/>
                </a:solidFill>
                <a:latin typeface="TICRED+Tahoma"/>
                <a:cs typeface="TICRED+Tahoma"/>
              </a:rPr>
              <a:t>chosen to minimize </a:t>
            </a:r>
            <a:r>
              <a:rPr lang="en-US" dirty="0">
                <a:solidFill>
                  <a:srgbClr val="535371"/>
                </a:solidFill>
                <a:latin typeface="TICRED+Tahoma"/>
                <a:cs typeface="TICRED+Tahoma"/>
              </a:rPr>
              <a:t>size and to be as inexpensive as possible.</a:t>
            </a:r>
          </a:p>
          <a:p>
            <a:pPr marL="126997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5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575E5F"/>
      </a:dk2>
      <a:lt2>
        <a:srgbClr val="E7E4DD"/>
      </a:lt2>
      <a:accent1>
        <a:srgbClr val="F67031"/>
      </a:accent1>
      <a:accent2>
        <a:srgbClr val="FFA400"/>
      </a:accent2>
      <a:accent3>
        <a:srgbClr val="7A7AAA"/>
      </a:accent3>
      <a:accent4>
        <a:srgbClr val="00BCD4"/>
      </a:accent4>
      <a:accent5>
        <a:srgbClr val="F2496F"/>
      </a:accent5>
      <a:accent6>
        <a:srgbClr val="A2324B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575E5F"/>
    </a:dk2>
    <a:lt2>
      <a:srgbClr val="E7E4DD"/>
    </a:lt2>
    <a:accent1>
      <a:srgbClr val="F67031"/>
    </a:accent1>
    <a:accent2>
      <a:srgbClr val="FFA400"/>
    </a:accent2>
    <a:accent3>
      <a:srgbClr val="7A7AAA"/>
    </a:accent3>
    <a:accent4>
      <a:srgbClr val="00BCD4"/>
    </a:accent4>
    <a:accent5>
      <a:srgbClr val="F2496F"/>
    </a:accent5>
    <a:accent6>
      <a:srgbClr val="A2324B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</TotalTime>
  <Words>2020</Words>
  <Application>Microsoft Office PowerPoint</Application>
  <PresentationFormat>On-screen Show (16:9)</PresentationFormat>
  <Paragraphs>277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Georgia</vt:lpstr>
      <vt:lpstr>Wingdings 3</vt:lpstr>
      <vt:lpstr>Calibri</vt:lpstr>
      <vt:lpstr>Nunito Sans</vt:lpstr>
      <vt:lpstr>Wingdings</vt:lpstr>
      <vt:lpstr>TICRED+Tahoma</vt:lpstr>
      <vt:lpstr>Arial</vt:lpstr>
      <vt:lpstr>Ulysses template</vt:lpstr>
      <vt:lpstr>MICROCONTROLLERS</vt:lpstr>
      <vt:lpstr> MICROCONTROLLERS </vt:lpstr>
      <vt:lpstr>PowerPoint Presentation</vt:lpstr>
      <vt:lpstr>Microcontrollers and embedded   processors</vt:lpstr>
      <vt:lpstr>Microcontrollers and embedded   processors</vt:lpstr>
      <vt:lpstr>PC Vs Embedded   systems  </vt:lpstr>
      <vt:lpstr>PC Vs Embedded   systems</vt:lpstr>
      <vt:lpstr>PC Vs Embedded   systems</vt:lpstr>
      <vt:lpstr>Common Characteristics of a Microcontroller</vt:lpstr>
      <vt:lpstr>PowerPoint Presentation</vt:lpstr>
      <vt:lpstr>PC Vs Embedded   systems  Choosing a Microcontroller </vt:lpstr>
      <vt:lpstr>8051 MICROCONTROLLERS</vt:lpstr>
      <vt:lpstr>8051 family</vt:lpstr>
      <vt:lpstr>8051 µC Family   </vt:lpstr>
      <vt:lpstr>PowerPoint Presentation</vt:lpstr>
      <vt:lpstr>PowerPoint Presentation</vt:lpstr>
      <vt:lpstr>OVERVIEW OF  8051 FAMILY   Microcontroller8051 </vt:lpstr>
      <vt:lpstr>8051 µC Family   CC2541 µC from Texas Instrument</vt:lpstr>
      <vt:lpstr>PowerPoint Presentation</vt:lpstr>
      <vt:lpstr> INSIDE THE  8051  PIN DIAGRAM  </vt:lpstr>
      <vt:lpstr> INSIDE THE  8051  PIN DIAGRAM  </vt:lpstr>
      <vt:lpstr> INSIDE THE  8051  PIN DIAGRAM  </vt:lpstr>
      <vt:lpstr> INSIDE THE  8051  PIN DIAGRAM  </vt:lpstr>
      <vt:lpstr>INSIDE THE  8051  PIN DIAGRAM  </vt:lpstr>
      <vt:lpstr>INSIDE THE  8051  PIN DIAGRAM  </vt:lpstr>
      <vt:lpstr>INSIDE THE  8051  PIN DIAGRAM  </vt:lpstr>
      <vt:lpstr>PowerPoint Presentation</vt:lpstr>
      <vt:lpstr> INSIDE THE  8051  Registers </vt:lpstr>
      <vt:lpstr> INSIDE THE  8051  Registers </vt:lpstr>
      <vt:lpstr>INSIDE THE  8051    Memory </vt:lpstr>
      <vt:lpstr>Memory mapping in 8051</vt:lpstr>
      <vt:lpstr>INSIDE THE  8051  Memory space ( ROM) </vt:lpstr>
      <vt:lpstr>REGISTER  BANKS AND  STACK  RAM Memory  Space  Allocation</vt:lpstr>
      <vt:lpstr>8051  REGISTER  BANKS AND  STACK  RAM Memory  Space  Allocation (cont’)</vt:lpstr>
      <vt:lpstr>8051 REGISTER BANKS  </vt:lpstr>
      <vt:lpstr>PowerPoint Presentation</vt:lpstr>
      <vt:lpstr>8051  REGISTER  BANKS </vt:lpstr>
      <vt:lpstr>8051  REGISTER  BANKS </vt:lpstr>
      <vt:lpstr>Stack in the 8051</vt:lpstr>
      <vt:lpstr>PowerPoint Presentation</vt:lpstr>
      <vt:lpstr> 8051  ASSEMBLY  PROGRAMMING       Structure of Assembly  Language</vt:lpstr>
      <vt:lpstr> 8051  ASSEMBLY  PROGRAMMING  ASSEMBLING  AND RUNNING  AN 8051  PROGRAM</vt:lpstr>
      <vt:lpstr> 8051  ASSEMBLY  PROGRAMMING  ASSEMBLING  AND RUNNING  AN 8051  PROGRAM</vt:lpstr>
      <vt:lpstr>ASSEMBLING  AND RUNNING  AN 8051  PROGRAM   Steps to Create  a Program </vt:lpstr>
      <vt:lpstr>ASSEMBLING  AND RUNNING  AN 8051  PROGRAM   lst File</vt:lpstr>
      <vt:lpstr>PROGRAM  COUNTER AND  ROM SPACE   Program  Counter</vt:lpstr>
      <vt:lpstr>PROGRAM  COUNTER AND  ROM SPACE   Placing Code in  ROM</vt:lpstr>
      <vt:lpstr>PROGRAM  COUNTER AND  ROM SPACE  Placing Code in  ROM (cont’)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dc:creator>Suganthi</dc:creator>
  <cp:lastModifiedBy>Suganthi</cp:lastModifiedBy>
  <cp:revision>113</cp:revision>
  <dcterms:modified xsi:type="dcterms:W3CDTF">2022-08-23T08:04:00Z</dcterms:modified>
</cp:coreProperties>
</file>